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72" r:id="rId17"/>
    <p:sldId id="273" r:id="rId18"/>
    <p:sldId id="274" r:id="rId19"/>
    <p:sldId id="275" r:id="rId20"/>
    <p:sldId id="283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6893C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Расходы </a:t>
            </a:r>
          </a:p>
          <a:p>
            <a:pPr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Общая сумма 14266,8 тыс. руб.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9.2327527645359217E-2"/>
          <c:y val="2.8268786648876085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8399954383105919E-2"/>
          <c:y val="0.21176435157827259"/>
          <c:w val="0.56833898310687414"/>
          <c:h val="0.703969488974478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Пожарная безопасность</c:v>
                </c:pt>
                <c:pt idx="3">
                  <c:v>Содержание автомобильных дорог</c:v>
                </c:pt>
                <c:pt idx="4">
                  <c:v>ЖКХ</c:v>
                </c:pt>
                <c:pt idx="5">
                  <c:v>Образование</c:v>
                </c:pt>
                <c:pt idx="6">
                  <c:v>Культура</c:v>
                </c:pt>
                <c:pt idx="7">
                  <c:v>Социальная политика</c:v>
                </c:pt>
                <c:pt idx="8">
                  <c:v>Переданные полномочия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6700.2</c:v>
                </c:pt>
                <c:pt idx="1">
                  <c:v>130.1</c:v>
                </c:pt>
                <c:pt idx="2">
                  <c:v>5</c:v>
                </c:pt>
                <c:pt idx="3">
                  <c:v>70</c:v>
                </c:pt>
                <c:pt idx="4">
                  <c:v>1197.5</c:v>
                </c:pt>
                <c:pt idx="5">
                  <c:v>2.7</c:v>
                </c:pt>
                <c:pt idx="6">
                  <c:v>5568.7</c:v>
                </c:pt>
                <c:pt idx="7">
                  <c:v>551.70000000000005</c:v>
                </c:pt>
                <c:pt idx="8">
                  <c:v>40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5668021619311301"/>
          <c:y val="4.1437166310296793E-2"/>
          <c:w val="0.31773950477088636"/>
          <c:h val="0.9234357408306860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7.6500726803470961E-2"/>
          <c:y val="0.1443545164320329"/>
          <c:w val="0.75570294054351406"/>
          <c:h val="0.7563751983233033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КРС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Категории хозяйств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Свиньи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Категории хозяйств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Птица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Категории хозяйств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837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Овцы и козы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Категории хозяйств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6896</c:v>
                </c:pt>
              </c:numCache>
            </c:numRef>
          </c:val>
        </c:ser>
        <c:shape val="box"/>
        <c:axId val="104589184"/>
        <c:axId val="104590720"/>
        <c:axId val="0"/>
      </c:bar3DChart>
      <c:catAx>
        <c:axId val="104589184"/>
        <c:scaling>
          <c:orientation val="minMax"/>
        </c:scaling>
        <c:axPos val="b"/>
        <c:tickLblPos val="nextTo"/>
        <c:crossAx val="104590720"/>
        <c:crosses val="autoZero"/>
        <c:auto val="1"/>
        <c:lblAlgn val="ctr"/>
        <c:lblOffset val="100"/>
      </c:catAx>
      <c:valAx>
        <c:axId val="104590720"/>
        <c:scaling>
          <c:orientation val="minMax"/>
        </c:scaling>
        <c:axPos val="l"/>
        <c:majorGridlines/>
        <c:numFmt formatCode="General" sourceLinked="1"/>
        <c:tickLblPos val="nextTo"/>
        <c:crossAx val="10458918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E36E083-757A-4F13-9A4B-5BDE2FDED830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380D341-D5BA-4DCC-BFE6-97DD7DF95CD4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FE05F92-093E-42EF-834A-927881815EBA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B46C582-4D2B-452E-8AF0-DE9CBE6594AC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70C42E1-D90C-4F2C-80DF-9D9898E21312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28B21B6-877F-403D-887F-3F7614BA063D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14629D9-63C6-430E-88E4-107798B2C0B1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B97BEB7-7EE2-4089-9649-C1EE6EA6097B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39967CB-5BF5-400F-8421-48CB836CAD2B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E687C56-B9E6-4C55-B2F3-BB844F0F4BEC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027DC45-8CD5-4E2C-B83F-3A7E9876F5A2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A712126-AF83-49FF-846C-8963445204F9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25F51F2-69E9-49B4-A999-92E55402EBC9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891AC54-CF7B-4462-BB56-184273B79425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BC91348-A7BC-4501-8C27-271205EF5E53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48C075D-EA65-443E-A8E7-E80381A4FB84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95D3E09-1A2F-4E09-89EE-5492183312E1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14C6F60-73F0-422E-99A3-EA630119153E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DFB3AAA-7093-413D-AD74-777D8E6C9853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8225C05-4025-40B6-A7FC-994610B96C16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274B300-D2A2-4AC9-9204-2AFC07587D1B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B6CFDF5-C1CB-4F2C-9A79-32D2478F6D7D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80D2BD8-B2A5-4704-922D-DBF491FF336A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8FB0614-3075-4606-9075-DE0599519666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165560" y="6356520"/>
            <a:ext cx="3855240" cy="35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737560" y="6356520"/>
            <a:ext cx="2839320" cy="35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6E0E067-AFBE-4746-B471-A080454B2F89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609480" y="6356520"/>
            <a:ext cx="2839320" cy="35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XO Oriel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XO Orie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XO Orie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XO Orie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XO Orie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165560" y="6356520"/>
            <a:ext cx="3855240" cy="35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737560" y="6356520"/>
            <a:ext cx="2839320" cy="35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661408A-EECA-49C9-A38F-47C91CD745A0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609480" y="6356520"/>
            <a:ext cx="2839320" cy="35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XO Oriel"/>
              </a:rPr>
              <a:t>Для правки текста заглавия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XO Orie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XO Orie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XO Orie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XO Orie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/>
          </p:nvPr>
        </p:nvSpPr>
        <p:spPr>
          <a:xfrm>
            <a:off x="1631520" y="1772640"/>
            <a:ext cx="9427680" cy="4315680"/>
          </a:xfrm>
          <a:prstGeom prst="rect">
            <a:avLst/>
          </a:prstGeom>
          <a:solidFill>
            <a:srgbClr val="C7DEF9"/>
          </a:solidFill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/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endParaRPr lang="ru-RU" sz="30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endParaRPr lang="ru-RU" sz="30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r>
              <a:rPr lang="ru-RU" sz="3200" b="1" strike="noStrike" spc="-1" dirty="0">
                <a:solidFill>
                  <a:srgbClr val="17375E"/>
                </a:solidFill>
                <a:latin typeface="Times New Roman"/>
              </a:rPr>
              <a:t>Об итогах работы </a:t>
            </a:r>
            <a:endParaRPr lang="ru-RU" sz="32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r>
              <a:rPr lang="ru-RU" sz="3200" b="1" strike="noStrike" spc="-1" dirty="0">
                <a:solidFill>
                  <a:srgbClr val="17375E"/>
                </a:solidFill>
                <a:latin typeface="Times New Roman"/>
              </a:rPr>
              <a:t>главы Администрации Калининского сельского поселения о результатах своей деятельности, </a:t>
            </a:r>
            <a:endParaRPr lang="ru-RU" sz="32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r>
              <a:rPr lang="ru-RU" sz="3200" b="1" strike="noStrike" spc="-1" dirty="0">
                <a:solidFill>
                  <a:srgbClr val="17375E"/>
                </a:solidFill>
                <a:latin typeface="Times New Roman"/>
              </a:rPr>
              <a:t>деятельности Администрации Калининского сельского поселения за </a:t>
            </a:r>
            <a:r>
              <a:rPr lang="ru-RU" sz="3200" b="1" strike="noStrike" spc="-1" dirty="0" smtClean="0">
                <a:solidFill>
                  <a:srgbClr val="17375E"/>
                </a:solidFill>
                <a:latin typeface="Times New Roman"/>
              </a:rPr>
              <a:t>2-е </a:t>
            </a:r>
            <a:r>
              <a:rPr lang="ru-RU" sz="3200" b="1" strike="noStrike" spc="-1" dirty="0">
                <a:solidFill>
                  <a:srgbClr val="17375E"/>
                </a:solidFill>
                <a:latin typeface="Times New Roman"/>
              </a:rPr>
              <a:t>полугодие 2023 года</a:t>
            </a:r>
            <a:endParaRPr lang="ru-RU" sz="32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endParaRPr lang="ru-RU" sz="32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endParaRPr lang="ru-RU" sz="32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r>
              <a:rPr lang="ru-RU" sz="2800" b="1" spc="-1" dirty="0" smtClean="0">
                <a:solidFill>
                  <a:srgbClr val="17375E"/>
                </a:solidFill>
                <a:latin typeface="Times New Roman"/>
              </a:rPr>
              <a:t>февраль</a:t>
            </a:r>
            <a:r>
              <a:rPr lang="ru-RU" sz="2800" b="1" strike="noStrike" spc="-1" dirty="0" smtClean="0">
                <a:solidFill>
                  <a:srgbClr val="17375E"/>
                </a:solidFill>
                <a:latin typeface="Times New Roman"/>
              </a:rPr>
              <a:t> 2024 </a:t>
            </a:r>
            <a:r>
              <a:rPr lang="ru-RU" sz="2800" b="1" strike="noStrike" spc="-1" dirty="0">
                <a:solidFill>
                  <a:srgbClr val="17375E"/>
                </a:solidFill>
                <a:latin typeface="Times New Roman"/>
              </a:rPr>
              <a:t>года</a:t>
            </a:r>
            <a:endParaRPr lang="ru-RU" sz="2800" b="0" strike="noStrike" spc="-1" dirty="0">
              <a:latin typeface="XO Oriel"/>
            </a:endParaRPr>
          </a:p>
        </p:txBody>
      </p:sp>
      <p:pic>
        <p:nvPicPr>
          <p:cNvPr id="83" name="Рисунок 4"/>
          <p:cNvPicPr/>
          <p:nvPr/>
        </p:nvPicPr>
        <p:blipFill>
          <a:blip r:embed="rId2" cstate="print"/>
          <a:stretch/>
        </p:blipFill>
        <p:spPr>
          <a:xfrm>
            <a:off x="0" y="0"/>
            <a:ext cx="1067760" cy="1335960"/>
          </a:xfrm>
          <a:prstGeom prst="rect">
            <a:avLst/>
          </a:prstGeom>
          <a:ln w="0">
            <a:noFill/>
          </a:ln>
        </p:spPr>
      </p:pic>
      <p:sp>
        <p:nvSpPr>
          <p:cNvPr id="84" name="Прямоугольник 5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139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pic>
        <p:nvPicPr>
          <p:cNvPr id="140" name="Picture 2" descr="https://ptoday.ru/wp-content/uploads/2021/09/357nou4n.jpeg"/>
          <p:cNvPicPr/>
          <p:nvPr/>
        </p:nvPicPr>
        <p:blipFill>
          <a:blip r:embed="rId3" cstate="print"/>
          <a:stretch/>
        </p:blipFill>
        <p:spPr>
          <a:xfrm>
            <a:off x="1487520" y="2061000"/>
            <a:ext cx="4170960" cy="2778840"/>
          </a:xfrm>
          <a:prstGeom prst="rect">
            <a:avLst/>
          </a:prstGeom>
          <a:ln w="0">
            <a:noFill/>
          </a:ln>
        </p:spPr>
      </p:pic>
      <p:sp>
        <p:nvSpPr>
          <p:cNvPr id="141" name="Прямоугольник 9"/>
          <p:cNvSpPr/>
          <p:nvPr/>
        </p:nvSpPr>
        <p:spPr>
          <a:xfrm>
            <a:off x="6599880" y="2061000"/>
            <a:ext cx="4170960" cy="179496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2 совещания Координационного Совета при Администрации Калининского сельского поселения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142" name="Прямоугольник 10"/>
          <p:cNvSpPr/>
          <p:nvPr/>
        </p:nvSpPr>
        <p:spPr>
          <a:xfrm>
            <a:off x="1487520" y="5229360"/>
            <a:ext cx="4170960" cy="114660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10 физических лиц с задолженностью </a:t>
            </a:r>
            <a:r>
              <a:rPr lang="ru-RU" sz="2000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26,6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тыс. руб.</a:t>
            </a:r>
            <a:endParaRPr lang="ru-RU" sz="2000" b="0" strike="noStrike" spc="-1" dirty="0">
              <a:latin typeface="XO Oriel"/>
            </a:endParaRPr>
          </a:p>
        </p:txBody>
      </p:sp>
      <p:sp>
        <p:nvSpPr>
          <p:cNvPr id="143" name="Прямоугольник 13"/>
          <p:cNvSpPr/>
          <p:nvPr/>
        </p:nvSpPr>
        <p:spPr>
          <a:xfrm>
            <a:off x="3719880" y="1340640"/>
            <a:ext cx="55393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Мониторинг налоговых доходов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144" name="Прямоугольник 14"/>
          <p:cNvSpPr/>
          <p:nvPr/>
        </p:nvSpPr>
        <p:spPr>
          <a:xfrm>
            <a:off x="6599880" y="4437000"/>
            <a:ext cx="4170960" cy="193896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Проводятся разъяснительные беседы с гражданами, имеющимися в списке налоговых задолженностей о необходимости своевременной оплаты налогов.</a:t>
            </a:r>
            <a:endParaRPr lang="ru-RU" sz="20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146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147" name="Прямоугольник 11"/>
          <p:cNvSpPr/>
          <p:nvPr/>
        </p:nvSpPr>
        <p:spPr>
          <a:xfrm>
            <a:off x="4877280" y="1260000"/>
            <a:ext cx="2502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Благоустройство</a:t>
            </a:r>
            <a:endParaRPr lang="ru-RU" sz="2400" b="0" strike="noStrike" spc="-1">
              <a:latin typeface="XO Oriel"/>
            </a:endParaRPr>
          </a:p>
        </p:txBody>
      </p:sp>
      <p:pic>
        <p:nvPicPr>
          <p:cNvPr id="148" name="Picture 9" descr="https://i.siteapi.org/CqJ9QVdIiE6tEgWeXxSLlqJ0O9I=/0x0:900x900/376b561c9cd3590.ru.s.siteapi.org/img/a4ro94rdy20o08o4kwc0wgcgcowsos"/>
          <p:cNvPicPr/>
          <p:nvPr/>
        </p:nvPicPr>
        <p:blipFill>
          <a:blip r:embed="rId3" cstate="print"/>
          <a:stretch/>
        </p:blipFill>
        <p:spPr>
          <a:xfrm>
            <a:off x="1343520" y="1412640"/>
            <a:ext cx="1650960" cy="1650960"/>
          </a:xfrm>
          <a:prstGeom prst="rect">
            <a:avLst/>
          </a:prstGeom>
          <a:ln w="0">
            <a:noFill/>
          </a:ln>
        </p:spPr>
      </p:pic>
      <p:sp>
        <p:nvSpPr>
          <p:cNvPr id="149" name="Прямоугольник 18"/>
          <p:cNvSpPr/>
          <p:nvPr/>
        </p:nvSpPr>
        <p:spPr>
          <a:xfrm>
            <a:off x="9552384" y="4869160"/>
            <a:ext cx="1684157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 </a:t>
            </a:r>
            <a:r>
              <a:rPr sz="1800" dirty="0"/>
              <a:t/>
            </a:r>
            <a:br>
              <a:rPr sz="1800" dirty="0"/>
            </a:br>
            <a:r>
              <a:rPr lang="ru-RU" sz="18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с. </a:t>
            </a:r>
            <a:r>
              <a:rPr lang="ru-RU" sz="18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Богородское</a:t>
            </a:r>
            <a:endParaRPr lang="ru-RU" sz="1800" b="0" strike="noStrike" spc="-1" dirty="0">
              <a:latin typeface="XO Oriel"/>
            </a:endParaRPr>
          </a:p>
        </p:txBody>
      </p:sp>
      <p:sp>
        <p:nvSpPr>
          <p:cNvPr id="150" name="Прямоугольник 19"/>
          <p:cNvSpPr/>
          <p:nvPr/>
        </p:nvSpPr>
        <p:spPr>
          <a:xfrm>
            <a:off x="976371" y="5760000"/>
            <a:ext cx="2492903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sz="1800" dirty="0"/>
              <a:t/>
            </a:r>
            <a:br>
              <a:rPr sz="1800" dirty="0"/>
            </a:br>
            <a:r>
              <a:rPr lang="ru-RU" sz="18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с. </a:t>
            </a:r>
            <a:r>
              <a:rPr lang="ru-RU" sz="18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Большое Ремонтное</a:t>
            </a:r>
            <a:endParaRPr lang="ru-RU" sz="1800" b="0" strike="noStrike" spc="-1" dirty="0">
              <a:latin typeface="XO Oriel"/>
            </a:endParaRPr>
          </a:p>
        </p:txBody>
      </p:sp>
      <p:sp>
        <p:nvSpPr>
          <p:cNvPr id="154" name="Прямоугольник 1"/>
          <p:cNvSpPr/>
          <p:nvPr/>
        </p:nvSpPr>
        <p:spPr>
          <a:xfrm>
            <a:off x="4989291" y="5301720"/>
            <a:ext cx="2492903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sz="1800" dirty="0"/>
              <a:t/>
            </a:r>
            <a:br>
              <a:rPr sz="1800" dirty="0"/>
            </a:br>
            <a:r>
              <a:rPr lang="ru-RU" sz="18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с. </a:t>
            </a:r>
            <a:r>
              <a:rPr lang="ru-RU" sz="18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Большое Ремонтное</a:t>
            </a:r>
            <a:endParaRPr lang="ru-RU" sz="1800" b="0" strike="noStrike" spc="-1" dirty="0">
              <a:latin typeface="XO Oriel"/>
            </a:endParaRPr>
          </a:p>
        </p:txBody>
      </p:sp>
      <p:pic>
        <p:nvPicPr>
          <p:cNvPr id="12" name="Рисунок 11" descr="1695211036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9815" y="2708920"/>
            <a:ext cx="3552395" cy="2664296"/>
          </a:xfrm>
          <a:prstGeom prst="rect">
            <a:avLst/>
          </a:prstGeom>
        </p:spPr>
      </p:pic>
      <p:pic>
        <p:nvPicPr>
          <p:cNvPr id="13" name="Рисунок 12" descr="16971060870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408" y="3338990"/>
            <a:ext cx="3096344" cy="2322258"/>
          </a:xfrm>
          <a:prstGeom prst="rect">
            <a:avLst/>
          </a:prstGeom>
        </p:spPr>
      </p:pic>
      <p:pic>
        <p:nvPicPr>
          <p:cNvPr id="14" name="Рисунок 13" descr="XeswhNuffb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16280" y="2060848"/>
            <a:ext cx="3332839" cy="2996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2" descr="https://cdn.culture.ru/images/c15734e6-dbfa-5817-b75b-abff1a211b41"/>
          <p:cNvPicPr/>
          <p:nvPr/>
        </p:nvPicPr>
        <p:blipFill>
          <a:blip r:embed="rId2" cstate="print"/>
          <a:stretch/>
        </p:blipFill>
        <p:spPr>
          <a:xfrm>
            <a:off x="4758480" y="2160000"/>
            <a:ext cx="2797560" cy="186696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5" descr="C:\Users\ПК-215\Desktop\гербремонтненскогорайона.jpg"/>
          <p:cNvPicPr/>
          <p:nvPr/>
        </p:nvPicPr>
        <p:blipFill>
          <a:blip r:embed="rId3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157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158" name="Прямоугольник 13"/>
          <p:cNvSpPr/>
          <p:nvPr/>
        </p:nvSpPr>
        <p:spPr>
          <a:xfrm>
            <a:off x="3672720" y="1735200"/>
            <a:ext cx="4963320" cy="4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2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День древонасаждения</a:t>
            </a:r>
            <a:endParaRPr lang="ru-RU" sz="2200" b="0" strike="noStrike" spc="-1">
              <a:latin typeface="XO Oriel"/>
            </a:endParaRPr>
          </a:p>
        </p:txBody>
      </p:sp>
      <p:sp>
        <p:nvSpPr>
          <p:cNvPr id="159" name="Прямоугольник 11"/>
          <p:cNvSpPr/>
          <p:nvPr/>
        </p:nvSpPr>
        <p:spPr>
          <a:xfrm>
            <a:off x="4860000" y="1260000"/>
            <a:ext cx="2502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Благоустройство</a:t>
            </a:r>
            <a:endParaRPr lang="ru-RU" sz="2400" b="0" strike="noStrike" spc="-1">
              <a:latin typeface="XO Oriel"/>
            </a:endParaRPr>
          </a:p>
        </p:txBody>
      </p:sp>
      <p:pic>
        <p:nvPicPr>
          <p:cNvPr id="11" name="Рисунок 10" descr="16977278911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664" y="4221088"/>
            <a:ext cx="2880320" cy="2204864"/>
          </a:xfrm>
          <a:prstGeom prst="rect">
            <a:avLst/>
          </a:prstGeom>
        </p:spPr>
      </p:pic>
      <p:pic>
        <p:nvPicPr>
          <p:cNvPr id="12" name="Рисунок 11" descr="16977278913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352" y="3140968"/>
            <a:ext cx="2466094" cy="3277202"/>
          </a:xfrm>
          <a:prstGeom prst="rect">
            <a:avLst/>
          </a:prstGeom>
        </p:spPr>
      </p:pic>
      <p:pic>
        <p:nvPicPr>
          <p:cNvPr id="13" name="Рисунок 12" descr="16977982177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80376" y="3140968"/>
            <a:ext cx="2481740" cy="3308987"/>
          </a:xfrm>
          <a:prstGeom prst="rect">
            <a:avLst/>
          </a:prstGeom>
        </p:spPr>
      </p:pic>
      <p:pic>
        <p:nvPicPr>
          <p:cNvPr id="14" name="Рисунок 13" descr="16977278915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2024" y="4221088"/>
            <a:ext cx="2880320" cy="2232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173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174" name="Прямоугольник 11"/>
          <p:cNvSpPr/>
          <p:nvPr/>
        </p:nvSpPr>
        <p:spPr>
          <a:xfrm>
            <a:off x="4877280" y="1356120"/>
            <a:ext cx="2502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Благоустройство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175" name="Прямоугольник 18"/>
          <p:cNvSpPr/>
          <p:nvPr/>
        </p:nvSpPr>
        <p:spPr>
          <a:xfrm>
            <a:off x="2063552" y="5877272"/>
            <a:ext cx="16714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с. Богородское</a:t>
            </a:r>
            <a:endParaRPr lang="ru-RU" sz="1800" b="0" strike="noStrike" spc="-1" dirty="0">
              <a:latin typeface="XO Oriel"/>
            </a:endParaRPr>
          </a:p>
        </p:txBody>
      </p:sp>
      <p:sp>
        <p:nvSpPr>
          <p:cNvPr id="180" name="Прямоугольник 2"/>
          <p:cNvSpPr/>
          <p:nvPr/>
        </p:nvSpPr>
        <p:spPr>
          <a:xfrm>
            <a:off x="7896200" y="5877272"/>
            <a:ext cx="2473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с. Большое Ремонтное</a:t>
            </a:r>
            <a:endParaRPr lang="ru-RU" sz="1800" b="0" strike="noStrike" spc="-1" dirty="0">
              <a:latin typeface="XO Oriel"/>
            </a:endParaRPr>
          </a:p>
        </p:txBody>
      </p:sp>
      <p:pic>
        <p:nvPicPr>
          <p:cNvPr id="11" name="Рисунок 10" descr="image-09-12-22-10-38-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0056" y="2060848"/>
            <a:ext cx="5100059" cy="3825044"/>
          </a:xfrm>
          <a:prstGeom prst="rect">
            <a:avLst/>
          </a:prstGeom>
        </p:spPr>
      </p:pic>
      <p:pic>
        <p:nvPicPr>
          <p:cNvPr id="12" name="Рисунок 11" descr="image-09-12-22-10-38-5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2060848"/>
            <a:ext cx="4968552" cy="3798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188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189" name="Прямоугольник 11"/>
          <p:cNvSpPr/>
          <p:nvPr/>
        </p:nvSpPr>
        <p:spPr>
          <a:xfrm>
            <a:off x="3358080" y="1196640"/>
            <a:ext cx="58777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Земельные и имущественные отношения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Сельскохозяйственное производство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190" name="Прямоугольник 20"/>
          <p:cNvSpPr/>
          <p:nvPr/>
        </p:nvSpPr>
        <p:spPr>
          <a:xfrm>
            <a:off x="360000" y="2160000"/>
            <a:ext cx="5036400" cy="215640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Площадь сельскохозяйственных угодий - 27 434 га.</a:t>
            </a:r>
            <a:r>
              <a:rPr sz="2000"/>
              <a:t/>
            </a:r>
            <a:br>
              <a:rPr sz="2000"/>
            </a:b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Уборочная площадь зерновых составляет - 10843 га.</a:t>
            </a:r>
            <a:endParaRPr lang="ru-RU" sz="2000" b="0" strike="noStrike" spc="-1">
              <a:latin typeface="XO Oriel"/>
            </a:endParaRPr>
          </a:p>
        </p:txBody>
      </p:sp>
      <p:pic>
        <p:nvPicPr>
          <p:cNvPr id="191" name="Picture 4" descr="D:\Мои Документы\ЗНАМЕНАТЕЛЬНЫЕ ДАТЫ\2022 год\160 лет с. Большое Ремонтное 2022 год\Новая папка\wheat-illustration-png-10.png"/>
          <p:cNvPicPr/>
          <p:nvPr/>
        </p:nvPicPr>
        <p:blipFill>
          <a:blip r:embed="rId3" cstate="print"/>
          <a:stretch/>
        </p:blipFill>
        <p:spPr>
          <a:xfrm>
            <a:off x="6961680" y="1651680"/>
            <a:ext cx="5225040" cy="520092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6" descr="https://fsd.multiurok.ru/html/2022/03/25/s_623d9e54c6a1b/phpKxoivC_Norgunova-.V.-vneurochnoe-zanyatie_html_ce15f08fdba6e627.jpg"/>
          <p:cNvPicPr/>
          <p:nvPr/>
        </p:nvPicPr>
        <p:blipFill>
          <a:blip r:embed="rId4" cstate="print"/>
          <a:stretch/>
        </p:blipFill>
        <p:spPr>
          <a:xfrm>
            <a:off x="5760000" y="2186640"/>
            <a:ext cx="2658960" cy="2129760"/>
          </a:xfrm>
          <a:prstGeom prst="rect">
            <a:avLst/>
          </a:prstGeom>
          <a:ln w="0">
            <a:noFill/>
          </a:ln>
        </p:spPr>
      </p:pic>
      <p:sp>
        <p:nvSpPr>
          <p:cNvPr id="193" name="Прямоугольник 4"/>
          <p:cNvSpPr/>
          <p:nvPr/>
        </p:nvSpPr>
        <p:spPr>
          <a:xfrm>
            <a:off x="360000" y="4680000"/>
            <a:ext cx="10616400" cy="161640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20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Администрация Калининского сельского поселения имеет преимущественное право приобретения земельных участков сельскохозяйственного назначения (земельные паи).  </a:t>
            </a:r>
            <a:endParaRPr lang="ru-RU" sz="20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20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В отчетном периоде в Администрацию обратилось </a:t>
            </a:r>
            <a:r>
              <a:rPr lang="ru-RU" sz="2000" b="1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26</a:t>
            </a:r>
            <a:r>
              <a:rPr lang="ru-RU" sz="2000" b="1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человек с целью продажи </a:t>
            </a:r>
            <a:r>
              <a:rPr lang="ru-RU" sz="2000" b="1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28</a:t>
            </a:r>
            <a:r>
              <a:rPr lang="ru-RU" sz="2000" b="1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- </a:t>
            </a:r>
            <a:r>
              <a:rPr lang="ru-RU" sz="2000" b="1" spc="-1" dirty="0">
                <a:solidFill>
                  <a:srgbClr val="FFFFFF"/>
                </a:solidFill>
                <a:latin typeface="Times New Roman"/>
                <a:ea typeface="DejaVu Sans"/>
              </a:rPr>
              <a:t>м</a:t>
            </a:r>
            <a:r>
              <a:rPr lang="ru-RU" sz="2000" b="1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и  </a:t>
            </a:r>
            <a:r>
              <a:rPr lang="ru-RU" sz="20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земельных участков сельскохозяйственного  назначения.</a:t>
            </a:r>
            <a:endParaRPr lang="ru-RU" sz="2000" b="0" strike="noStrike" spc="-1" dirty="0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195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196" name="Прямоугольник 11"/>
          <p:cNvSpPr/>
          <p:nvPr/>
        </p:nvSpPr>
        <p:spPr>
          <a:xfrm>
            <a:off x="3358080" y="1196640"/>
            <a:ext cx="58777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Земельные и имущественные отношения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Сельскохозяйственное производство</a:t>
            </a:r>
            <a:endParaRPr lang="ru-RU" sz="2400" b="0" strike="noStrike" spc="-1">
              <a:latin typeface="XO Oriel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127448" y="1412776"/>
          <a:ext cx="10297144" cy="4869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199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200" name="Прямоугольник 11"/>
          <p:cNvSpPr/>
          <p:nvPr/>
        </p:nvSpPr>
        <p:spPr>
          <a:xfrm>
            <a:off x="3673800" y="1260000"/>
            <a:ext cx="4786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Охрана окружающей среды и ЧС</a:t>
            </a:r>
            <a:endParaRPr lang="ru-RU" sz="2400" b="0" strike="noStrike" spc="-1" dirty="0">
              <a:latin typeface="XO Oriel"/>
            </a:endParaRPr>
          </a:p>
        </p:txBody>
      </p:sp>
      <p:sp>
        <p:nvSpPr>
          <p:cNvPr id="201" name="Прямоугольник 10"/>
          <p:cNvSpPr/>
          <p:nvPr/>
        </p:nvSpPr>
        <p:spPr>
          <a:xfrm>
            <a:off x="180000" y="2700000"/>
            <a:ext cx="2612520" cy="376992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Калининского сельского поселения с 31.05.2023 года по 31.08.2023 года введен запрет на купание на водных объектах, расположенных на территории Калининского сельского поселения. 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203" name="Прямоугольник 14"/>
          <p:cNvSpPr/>
          <p:nvPr/>
        </p:nvSpPr>
        <p:spPr>
          <a:xfrm>
            <a:off x="191344" y="1772816"/>
            <a:ext cx="7200800" cy="864096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Пожароопасный период в 2023 году на территории Калининского сельского поселения установлен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/>
            </a:r>
            <a:b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</a:br>
            <a: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с </a:t>
            </a: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29 апреля по 15 октября. </a:t>
            </a:r>
            <a:endParaRPr lang="ru-RU" sz="2000" b="0" strike="noStrike" spc="-1" dirty="0">
              <a:latin typeface="XO Oriel"/>
            </a:endParaRPr>
          </a:p>
        </p:txBody>
      </p:sp>
      <p:pic>
        <p:nvPicPr>
          <p:cNvPr id="1026" name="Picture 2" descr="C:\Users\User\Desktop\Фото презентация\bCaqHy0_tL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664" y="2996952"/>
            <a:ext cx="4271798" cy="320384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0176" y="2996952"/>
            <a:ext cx="428396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14"/>
          <p:cNvSpPr/>
          <p:nvPr/>
        </p:nvSpPr>
        <p:spPr>
          <a:xfrm>
            <a:off x="7680176" y="1772816"/>
            <a:ext cx="4248472" cy="108012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Патрулирование водных объектов, </a:t>
            </a:r>
            <a:b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</a:br>
            <a: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по выявлению лиц находящихся </a:t>
            </a:r>
            <a:b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</a:br>
            <a: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на льду в зимний период</a:t>
            </a:r>
            <a:endParaRPr lang="ru-RU" sz="2000" b="0" strike="noStrike" spc="-1" dirty="0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207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7" name="Прямоугольник 13"/>
          <p:cNvSpPr/>
          <p:nvPr/>
        </p:nvSpPr>
        <p:spPr>
          <a:xfrm>
            <a:off x="4727848" y="2276872"/>
            <a:ext cx="2612520" cy="377712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25 июля и 29 августа </a:t>
            </a: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совместно с сотрудниками Казачьей Дружины проведена акция  «Единый день борьбы с дикорастущей коноплей». </a:t>
            </a:r>
            <a:endParaRPr lang="ru-RU" sz="2000" b="0" strike="noStrike" spc="-1" dirty="0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Выявлено и уничтожено </a:t>
            </a:r>
            <a:r>
              <a:rPr lang="ru-RU" sz="2000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115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кустов дикорастущей конопли.</a:t>
            </a:r>
            <a:endParaRPr lang="ru-RU" sz="2000" b="0" strike="noStrike" spc="-1" dirty="0">
              <a:latin typeface="XO Oriel"/>
            </a:endParaRPr>
          </a:p>
        </p:txBody>
      </p:sp>
      <p:sp>
        <p:nvSpPr>
          <p:cNvPr id="8" name="Прямоугольник 11"/>
          <p:cNvSpPr/>
          <p:nvPr/>
        </p:nvSpPr>
        <p:spPr>
          <a:xfrm>
            <a:off x="3673800" y="1260000"/>
            <a:ext cx="4786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Охрана окружающей среды и ЧС</a:t>
            </a:r>
            <a:endParaRPr lang="ru-RU" sz="2400" b="0" strike="noStrike" spc="-1" dirty="0">
              <a:latin typeface="XO Oriel"/>
            </a:endParaRPr>
          </a:p>
        </p:txBody>
      </p:sp>
      <p:pic>
        <p:nvPicPr>
          <p:cNvPr id="2050" name="Picture 2" descr="D:\Мои Документы\Отчеты Главе за 2013 -2024\Отчет за 2023 год\Отчет главы 2 полугодие 2023 год\Работники\Новая папка (3)\1687782832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4463818" cy="3347864"/>
          </a:xfrm>
          <a:prstGeom prst="rect">
            <a:avLst/>
          </a:prstGeom>
          <a:noFill/>
        </p:spPr>
      </p:pic>
      <p:pic>
        <p:nvPicPr>
          <p:cNvPr id="2051" name="Picture 3" descr="D:\Мои Документы\Отчеты Главе за 2013 -2024\Отчет за 2023 год\Отчет главы 2 полугодие 2023 год\Работники\Новая папка (3)\16877828324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6160" y="2708920"/>
            <a:ext cx="4463819" cy="33478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213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214" name="Прямоугольник 11"/>
          <p:cNvSpPr/>
          <p:nvPr/>
        </p:nvSpPr>
        <p:spPr>
          <a:xfrm>
            <a:off x="2279576" y="1844824"/>
            <a:ext cx="7560840" cy="1008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19 октября 2023 года </a:t>
            </a:r>
            <a:br>
              <a:rPr lang="ru-RU" sz="20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</a:br>
            <a:r>
              <a:rPr lang="ru-RU" sz="20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в МБОУ </a:t>
            </a:r>
            <a:r>
              <a:rPr lang="ru-RU" sz="2000" b="1" strike="noStrike" spc="-1" dirty="0" err="1" smtClean="0">
                <a:solidFill>
                  <a:srgbClr val="17375E"/>
                </a:solidFill>
                <a:latin typeface="Times New Roman"/>
                <a:ea typeface="DejaVu Sans"/>
              </a:rPr>
              <a:t>Большеремонтненской</a:t>
            </a:r>
            <a:r>
              <a:rPr lang="ru-RU" sz="20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 СШ прошло торжественное </a:t>
            </a:r>
            <a:br>
              <a:rPr lang="ru-RU" sz="20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</a:br>
            <a:r>
              <a:rPr lang="ru-RU" sz="20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открытие мемориальной доски памяти Ивана </a:t>
            </a:r>
            <a:r>
              <a:rPr lang="ru-RU" sz="2000" b="1" strike="noStrike" spc="-1" dirty="0" err="1" smtClean="0">
                <a:solidFill>
                  <a:srgbClr val="17375E"/>
                </a:solidFill>
                <a:latin typeface="Times New Roman"/>
                <a:ea typeface="DejaVu Sans"/>
              </a:rPr>
              <a:t>Четверткова</a:t>
            </a:r>
            <a:endParaRPr lang="ru-RU" sz="2000" b="0" strike="noStrike" spc="-1" dirty="0">
              <a:latin typeface="XO Oriel"/>
            </a:endParaRPr>
          </a:p>
        </p:txBody>
      </p:sp>
      <p:pic>
        <p:nvPicPr>
          <p:cNvPr id="16" name="Рисунок 15" descr="_lO4SJxTGy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336" y="3356992"/>
            <a:ext cx="3888432" cy="2661905"/>
          </a:xfrm>
          <a:prstGeom prst="rect">
            <a:avLst/>
          </a:prstGeom>
        </p:spPr>
      </p:pic>
      <p:pic>
        <p:nvPicPr>
          <p:cNvPr id="18" name="Рисунок 17" descr="ZAS7L_5dc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1784" y="3356992"/>
            <a:ext cx="3736441" cy="2708920"/>
          </a:xfrm>
          <a:prstGeom prst="rect">
            <a:avLst/>
          </a:prstGeom>
        </p:spPr>
      </p:pic>
      <p:pic>
        <p:nvPicPr>
          <p:cNvPr id="19" name="Рисунок 18" descr="uu0Xdcdp3L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40216" y="3356992"/>
            <a:ext cx="4013126" cy="2676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213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214" name="Прямоугольник 11"/>
          <p:cNvSpPr/>
          <p:nvPr/>
        </p:nvSpPr>
        <p:spPr>
          <a:xfrm>
            <a:off x="3359696" y="1268760"/>
            <a:ext cx="57391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Акции патриотической направленности</a:t>
            </a:r>
            <a:endParaRPr lang="ru-RU" sz="2400" b="0" strike="noStrike" spc="-1" dirty="0">
              <a:latin typeface="XO Oriel"/>
            </a:endParaRPr>
          </a:p>
        </p:txBody>
      </p:sp>
      <p:sp>
        <p:nvSpPr>
          <p:cNvPr id="216" name="Прямоугольник 12"/>
          <p:cNvSpPr/>
          <p:nvPr/>
        </p:nvSpPr>
        <p:spPr>
          <a:xfrm>
            <a:off x="9552384" y="3573016"/>
            <a:ext cx="184240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«</a:t>
            </a:r>
            <a:r>
              <a:rPr lang="ru-RU" b="1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Огни</a:t>
            </a:r>
            <a:r>
              <a:rPr lang="ru-RU" sz="18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 </a:t>
            </a:r>
            <a:r>
              <a:rPr lang="ru-RU" sz="18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Памяти»</a:t>
            </a:r>
            <a:endParaRPr lang="ru-RU" sz="1800" b="0" strike="noStrike" spc="-1" dirty="0">
              <a:latin typeface="XO Oriel"/>
            </a:endParaRPr>
          </a:p>
        </p:txBody>
      </p:sp>
      <p:sp>
        <p:nvSpPr>
          <p:cNvPr id="217" name="Прямоугольник 13"/>
          <p:cNvSpPr/>
          <p:nvPr/>
        </p:nvSpPr>
        <p:spPr>
          <a:xfrm>
            <a:off x="335360" y="3501008"/>
            <a:ext cx="2641983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«Мы вместе – дети РО»</a:t>
            </a:r>
            <a:endParaRPr lang="ru-RU" sz="1800" b="0" strike="noStrike" spc="-1" dirty="0">
              <a:latin typeface="XO Oriel"/>
            </a:endParaRPr>
          </a:p>
        </p:txBody>
      </p:sp>
      <p:sp>
        <p:nvSpPr>
          <p:cNvPr id="221" name="Прямоугольник 23"/>
          <p:cNvSpPr/>
          <p:nvPr/>
        </p:nvSpPr>
        <p:spPr>
          <a:xfrm>
            <a:off x="4943872" y="6165304"/>
            <a:ext cx="255144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«Соберем для фронта»</a:t>
            </a:r>
            <a:endParaRPr lang="ru-RU" sz="1800" b="0" strike="noStrike" spc="-1" dirty="0">
              <a:latin typeface="XO Oriel"/>
            </a:endParaRPr>
          </a:p>
        </p:txBody>
      </p:sp>
      <p:sp>
        <p:nvSpPr>
          <p:cNvPr id="222" name="Прямоугольник 24"/>
          <p:cNvSpPr/>
          <p:nvPr/>
        </p:nvSpPr>
        <p:spPr>
          <a:xfrm>
            <a:off x="8743001" y="6165304"/>
            <a:ext cx="3448999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«Поддержи своих защитников»</a:t>
            </a:r>
            <a:endParaRPr lang="ru-RU" sz="1800" b="0" strike="noStrike" spc="-1" dirty="0">
              <a:latin typeface="XO Oriel"/>
            </a:endParaRPr>
          </a:p>
        </p:txBody>
      </p:sp>
      <p:pic>
        <p:nvPicPr>
          <p:cNvPr id="3075" name="Picture 3" descr="C:\Users\User\Desktop\Фото презентация\SaDTce4Xq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4352" y="1340768"/>
            <a:ext cx="2520280" cy="2285973"/>
          </a:xfrm>
          <a:prstGeom prst="rect">
            <a:avLst/>
          </a:prstGeom>
          <a:noFill/>
        </p:spPr>
      </p:pic>
      <p:pic>
        <p:nvPicPr>
          <p:cNvPr id="3079" name="Picture 7" descr="https://sun9-12.userapi.com/impg/gTWgTCsxNpSN5BUwK3rDAj-kFp0Jjs4c917LWw/h4MBn0uzWUk.jpg?size=1280x1130&amp;quality=95&amp;sign=6bc0341f8a71d990d5b8d354973ac5e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832" y="3140968"/>
            <a:ext cx="3456383" cy="3051339"/>
          </a:xfrm>
          <a:prstGeom prst="rect">
            <a:avLst/>
          </a:prstGeom>
          <a:noFill/>
        </p:spPr>
      </p:pic>
      <p:pic>
        <p:nvPicPr>
          <p:cNvPr id="3081" name="Picture 9" descr="https://sun9-16.userapi.com/impg/etCKtfv93ikKQLu1_LCX01hZVC0VyQ6RKcHw0g/l7f44-PhFiM.jpg?size=1280x960&amp;quality=95&amp;sign=12732bd67987ad1c380c7e8acaa94e3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3832" y="1700808"/>
            <a:ext cx="3456384" cy="2340260"/>
          </a:xfrm>
          <a:prstGeom prst="rect">
            <a:avLst/>
          </a:prstGeom>
          <a:noFill/>
        </p:spPr>
      </p:pic>
      <p:pic>
        <p:nvPicPr>
          <p:cNvPr id="3083" name="Picture 11" descr="https://sun9-36.userapi.com/impg/dvyFR0dugQmtPPnXKuW0BB-V9fUazFHxokrlzA/ZSI5nfsYtuw.jpg?size=1280x960&amp;quality=95&amp;sign=299230da55ee1e2a61813bb530ddc444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20336" y="4005064"/>
            <a:ext cx="2784309" cy="2160240"/>
          </a:xfrm>
          <a:prstGeom prst="rect">
            <a:avLst/>
          </a:prstGeom>
          <a:noFill/>
        </p:spPr>
      </p:pic>
      <p:pic>
        <p:nvPicPr>
          <p:cNvPr id="3084" name="Picture 12" descr="C:\Users\User\Desktop\Фото презентация\-hlSV73Rgh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344" y="3861048"/>
            <a:ext cx="3024336" cy="2268252"/>
          </a:xfrm>
          <a:prstGeom prst="rect">
            <a:avLst/>
          </a:prstGeom>
          <a:noFill/>
        </p:spPr>
      </p:pic>
      <p:sp>
        <p:nvSpPr>
          <p:cNvPr id="22" name="Прямоугольник 23"/>
          <p:cNvSpPr/>
          <p:nvPr/>
        </p:nvSpPr>
        <p:spPr>
          <a:xfrm>
            <a:off x="312634" y="6165304"/>
            <a:ext cx="2884934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«Письма добра солдатам»</a:t>
            </a:r>
            <a:endParaRPr lang="ru-RU" sz="1800" b="0" strike="noStrike" spc="-1" dirty="0">
              <a:latin typeface="XO Oriel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376" y="1340768"/>
            <a:ext cx="2448272" cy="220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4"/>
          <p:cNvPicPr/>
          <p:nvPr/>
        </p:nvPicPr>
        <p:blipFill>
          <a:blip r:embed="rId2" cstate="print"/>
          <a:stretch/>
        </p:blipFill>
        <p:spPr>
          <a:xfrm>
            <a:off x="0" y="0"/>
            <a:ext cx="1067760" cy="1335960"/>
          </a:xfrm>
          <a:prstGeom prst="rect">
            <a:avLst/>
          </a:prstGeom>
          <a:ln w="0">
            <a:noFill/>
          </a:ln>
        </p:spPr>
      </p:pic>
      <p:sp>
        <p:nvSpPr>
          <p:cNvPr id="86" name="Прямоугольник 5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pic>
        <p:nvPicPr>
          <p:cNvPr id="87" name="Picture 2" descr="C:\Users\User\Desktop\IMG_8592.jpg"/>
          <p:cNvPicPr/>
          <p:nvPr/>
        </p:nvPicPr>
        <p:blipFill>
          <a:blip r:embed="rId3" cstate="print"/>
          <a:stretch/>
        </p:blipFill>
        <p:spPr>
          <a:xfrm>
            <a:off x="8616240" y="1772640"/>
            <a:ext cx="3182760" cy="481896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4" descr="C:\Users\User\Desktop\IMG_8593.jpg"/>
          <p:cNvPicPr/>
          <p:nvPr/>
        </p:nvPicPr>
        <p:blipFill>
          <a:blip r:embed="rId4" cstate="print"/>
          <a:stretch/>
        </p:blipFill>
        <p:spPr>
          <a:xfrm>
            <a:off x="5087880" y="1772640"/>
            <a:ext cx="3065040" cy="4800240"/>
          </a:xfrm>
          <a:prstGeom prst="rect">
            <a:avLst/>
          </a:prstGeom>
          <a:ln w="0">
            <a:noFill/>
          </a:ln>
        </p:spPr>
      </p:pic>
      <p:sp>
        <p:nvSpPr>
          <p:cNvPr id="89" name="Прямоугольник 8"/>
          <p:cNvSpPr/>
          <p:nvPr/>
        </p:nvSpPr>
        <p:spPr>
          <a:xfrm>
            <a:off x="1127520" y="1700640"/>
            <a:ext cx="31629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«Одноклассники»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90" name="Прямоугольник 9"/>
          <p:cNvSpPr/>
          <p:nvPr/>
        </p:nvSpPr>
        <p:spPr>
          <a:xfrm>
            <a:off x="4871880" y="1412640"/>
            <a:ext cx="31629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«Телеграм канал»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91" name="Прямоугольник 10"/>
          <p:cNvSpPr/>
          <p:nvPr/>
        </p:nvSpPr>
        <p:spPr>
          <a:xfrm>
            <a:off x="8616240" y="1412640"/>
            <a:ext cx="31629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«ВКонтакте»</a:t>
            </a:r>
            <a:endParaRPr lang="ru-RU" sz="1800" b="0" strike="noStrike" spc="-1">
              <a:latin typeface="XO Oriel"/>
            </a:endParaRPr>
          </a:p>
        </p:txBody>
      </p:sp>
      <p:pic>
        <p:nvPicPr>
          <p:cNvPr id="92" name="Picture 5" descr="C:\Users\User\Desktop\IMG_8590 (1).jpg"/>
          <p:cNvPicPr/>
          <p:nvPr/>
        </p:nvPicPr>
        <p:blipFill>
          <a:blip r:embed="rId5" cstate="print"/>
          <a:stretch/>
        </p:blipFill>
        <p:spPr>
          <a:xfrm>
            <a:off x="551520" y="2061000"/>
            <a:ext cx="4138920" cy="453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225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1127448" y="5589240"/>
            <a:ext cx="4968552" cy="6480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100" b="1" spc="-1" dirty="0" smtClean="0">
                <a:solidFill>
                  <a:srgbClr val="254061"/>
                </a:solidFill>
                <a:latin typeface="Times New Roman"/>
                <a:ea typeface="DejaVu Sans"/>
              </a:rPr>
              <a:t>Профилактические беседы </a:t>
            </a:r>
            <a:br>
              <a:rPr lang="ru-RU" sz="2100" b="1" spc="-1" dirty="0" smtClean="0">
                <a:solidFill>
                  <a:srgbClr val="254061"/>
                </a:solidFill>
                <a:latin typeface="Times New Roman"/>
                <a:ea typeface="DejaVu Sans"/>
              </a:rPr>
            </a:br>
            <a:r>
              <a:rPr lang="ru-RU" sz="2100" b="1" spc="-1" dirty="0" smtClean="0">
                <a:solidFill>
                  <a:srgbClr val="254061"/>
                </a:solidFill>
                <a:latin typeface="Times New Roman"/>
                <a:ea typeface="DejaVu Sans"/>
              </a:rPr>
              <a:t>по вопросу пожарной безопасности</a:t>
            </a:r>
            <a:r>
              <a:rPr lang="ru-RU" sz="2100" b="1" strike="noStrike" spc="-1" dirty="0" smtClean="0">
                <a:solidFill>
                  <a:srgbClr val="254061"/>
                </a:solidFill>
                <a:latin typeface="Times New Roman"/>
                <a:ea typeface="DejaVu Sans"/>
              </a:rPr>
              <a:t> </a:t>
            </a:r>
            <a:endParaRPr lang="ru-RU" sz="2100" b="0" strike="noStrike" spc="-1" dirty="0">
              <a:latin typeface="XO Oriel"/>
            </a:endParaRPr>
          </a:p>
        </p:txBody>
      </p:sp>
      <p:pic>
        <p:nvPicPr>
          <p:cNvPr id="9" name="Рисунок 8" descr="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4192" y="2204864"/>
            <a:ext cx="3730197" cy="27990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824192" y="5589240"/>
            <a:ext cx="4067256" cy="4320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100" b="1" strike="noStrike" spc="-1" dirty="0" smtClean="0">
                <a:solidFill>
                  <a:srgbClr val="254061"/>
                </a:solidFill>
                <a:latin typeface="Times New Roman"/>
                <a:ea typeface="DejaVu Sans"/>
              </a:rPr>
              <a:t>Отдых и оздоровление детей </a:t>
            </a:r>
            <a:endParaRPr lang="ru-RU" sz="2100" b="0" strike="noStrike" spc="-1" dirty="0">
              <a:latin typeface="XO Orie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720" y="2204864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400" y="1772816"/>
            <a:ext cx="25922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231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pic>
        <p:nvPicPr>
          <p:cNvPr id="3074" name="Picture 2" descr="C:\Users\User\Desktop\Фото презентация\Khe-bXZX_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0256" y="3789040"/>
            <a:ext cx="3456384" cy="2664296"/>
          </a:xfrm>
          <a:prstGeom prst="rect">
            <a:avLst/>
          </a:prstGeom>
          <a:noFill/>
        </p:spPr>
      </p:pic>
      <p:pic>
        <p:nvPicPr>
          <p:cNvPr id="3075" name="Picture 3" descr="C:\Users\User\Desktop\Фото презентация\5EYM4o6ueH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9816" y="3789040"/>
            <a:ext cx="3528392" cy="2682298"/>
          </a:xfrm>
          <a:prstGeom prst="rect">
            <a:avLst/>
          </a:prstGeom>
          <a:noFill/>
        </p:spPr>
      </p:pic>
      <p:pic>
        <p:nvPicPr>
          <p:cNvPr id="3076" name="Picture 4" descr="C:\Users\User\Desktop\Фото презентация\thNH3pL8Sf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376" y="3789040"/>
            <a:ext cx="3528392" cy="2646294"/>
          </a:xfrm>
          <a:prstGeom prst="rect">
            <a:avLst/>
          </a:prstGeom>
          <a:noFill/>
        </p:spPr>
      </p:pic>
      <p:pic>
        <p:nvPicPr>
          <p:cNvPr id="3077" name="Picture 5" descr="C:\Users\User\Desktop\Фото презентация\uaV7qYdngr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1424" y="1340768"/>
            <a:ext cx="2664296" cy="2376263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4511824" y="1196752"/>
            <a:ext cx="2755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акции</a:t>
            </a:r>
            <a:endParaRPr lang="ru-RU" sz="24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7888" y="1772816"/>
            <a:ext cx="2016224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32304" y="1340768"/>
            <a:ext cx="259228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245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246" name="Прямоугольник 11"/>
          <p:cNvSpPr/>
          <p:nvPr/>
        </p:nvSpPr>
        <p:spPr>
          <a:xfrm>
            <a:off x="4223792" y="1484784"/>
            <a:ext cx="44712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Межнациональные отношения</a:t>
            </a:r>
            <a:endParaRPr lang="ru-RU" sz="2400" b="0" strike="noStrike" spc="-1" dirty="0">
              <a:latin typeface="XO Oriel"/>
            </a:endParaRPr>
          </a:p>
        </p:txBody>
      </p:sp>
      <p:pic>
        <p:nvPicPr>
          <p:cNvPr id="247" name="Picture 1" descr="H:\межнац\i.jpg"/>
          <p:cNvPicPr/>
          <p:nvPr/>
        </p:nvPicPr>
        <p:blipFill>
          <a:blip r:embed="rId3" cstate="print"/>
          <a:stretch/>
        </p:blipFill>
        <p:spPr>
          <a:xfrm>
            <a:off x="9984432" y="1484784"/>
            <a:ext cx="1617840" cy="1617840"/>
          </a:xfrm>
          <a:prstGeom prst="rect">
            <a:avLst/>
          </a:prstGeom>
          <a:ln w="0">
            <a:noFill/>
          </a:ln>
          <a:effectLst>
            <a:outerShdw blurRad="291960" dist="138479" dir="2700000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48" name="Таблица 247"/>
          <p:cNvGraphicFramePr/>
          <p:nvPr/>
        </p:nvGraphicFramePr>
        <p:xfrm>
          <a:off x="191344" y="1556792"/>
          <a:ext cx="2880320" cy="4824535"/>
        </p:xfrm>
        <a:graphic>
          <a:graphicData uri="http://schemas.openxmlformats.org/drawingml/2006/table">
            <a:tbl>
              <a:tblPr/>
              <a:tblGrid>
                <a:gridCol w="1424798"/>
                <a:gridCol w="1455522"/>
              </a:tblGrid>
              <a:tr h="6230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 dirty="0">
                          <a:solidFill>
                            <a:srgbClr val="1B1B1B"/>
                          </a:solidFill>
                          <a:latin typeface="XO Oriel"/>
                        </a:rPr>
                        <a:t>Национальность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>
                          <a:solidFill>
                            <a:srgbClr val="1B1B1B"/>
                          </a:solidFill>
                          <a:latin typeface="XO Oriel"/>
                        </a:rPr>
                        <a:t>Количество человек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</a:tr>
              <a:tr h="360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5">
                          <a:solidFill>
                            <a:srgbClr val="1B1B1B"/>
                          </a:solidFill>
                          <a:latin typeface="XO Oriel"/>
                        </a:rPr>
                        <a:t>русские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noFill/>
                    </a:lnB>
                    <a:solidFill>
                      <a:srgbClr val="AED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 dirty="0" smtClean="0">
                          <a:solidFill>
                            <a:srgbClr val="1B1B1B"/>
                          </a:solidFill>
                          <a:latin typeface="XO Oriel"/>
                        </a:rPr>
                        <a:t>952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</a:tr>
              <a:tr h="360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>
                          <a:solidFill>
                            <a:srgbClr val="1B1B1B"/>
                          </a:solidFill>
                          <a:latin typeface="XO Oriel"/>
                        </a:rPr>
                        <a:t>даргинцы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 dirty="0" smtClean="0">
                          <a:solidFill>
                            <a:srgbClr val="1B1B1B"/>
                          </a:solidFill>
                          <a:latin typeface="XO Oriel"/>
                        </a:rPr>
                        <a:t>227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</a:tr>
              <a:tr h="360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7">
                          <a:solidFill>
                            <a:srgbClr val="1B1B1B"/>
                          </a:solidFill>
                          <a:latin typeface="XO Oriel"/>
                        </a:rPr>
                        <a:t>чеченцы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 dirty="0" smtClean="0">
                          <a:solidFill>
                            <a:srgbClr val="1B1B1B"/>
                          </a:solidFill>
                          <a:latin typeface="XO Oriel"/>
                        </a:rPr>
                        <a:t>14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</a:tr>
              <a:tr h="360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>
                          <a:solidFill>
                            <a:srgbClr val="1B1B1B"/>
                          </a:solidFill>
                          <a:latin typeface="XO Oriel"/>
                        </a:rPr>
                        <a:t>украинцы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>
                          <a:solidFill>
                            <a:srgbClr val="1B1B1B"/>
                          </a:solidFill>
                          <a:latin typeface="XO Oriel"/>
                        </a:rPr>
                        <a:t>21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</a:tr>
              <a:tr h="360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5">
                          <a:solidFill>
                            <a:srgbClr val="1B1B1B"/>
                          </a:solidFill>
                          <a:latin typeface="XO Oriel"/>
                        </a:rPr>
                        <a:t>белорусы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>
                          <a:solidFill>
                            <a:srgbClr val="1B1B1B"/>
                          </a:solidFill>
                          <a:latin typeface="XO Oriel"/>
                        </a:rPr>
                        <a:t>3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</a:tr>
              <a:tr h="360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>
                          <a:solidFill>
                            <a:srgbClr val="1B1B1B"/>
                          </a:solidFill>
                          <a:latin typeface="XO Oriel"/>
                        </a:rPr>
                        <a:t>армяне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>
                          <a:solidFill>
                            <a:srgbClr val="1B1B1B"/>
                          </a:solidFill>
                          <a:latin typeface="XO Oriel"/>
                        </a:rPr>
                        <a:t>8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</a:tr>
              <a:tr h="360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7">
                          <a:solidFill>
                            <a:srgbClr val="1B1B1B"/>
                          </a:solidFill>
                          <a:latin typeface="XO Oriel"/>
                        </a:rPr>
                        <a:t>чуваши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 dirty="0">
                          <a:solidFill>
                            <a:srgbClr val="1B1B1B"/>
                          </a:solidFill>
                          <a:latin typeface="XO Oriel"/>
                        </a:rPr>
                        <a:t>7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</a:tr>
              <a:tr h="360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>
                          <a:solidFill>
                            <a:srgbClr val="1B1B1B"/>
                          </a:solidFill>
                          <a:latin typeface="XO Oriel"/>
                        </a:rPr>
                        <a:t>татары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>
                          <a:solidFill>
                            <a:srgbClr val="1B1B1B"/>
                          </a:solidFill>
                          <a:latin typeface="XO Oriel"/>
                        </a:rPr>
                        <a:t>1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</a:tr>
              <a:tr h="360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>
                          <a:solidFill>
                            <a:srgbClr val="1B1B1B"/>
                          </a:solidFill>
                          <a:latin typeface="XO Oriel"/>
                        </a:rPr>
                        <a:t>марийцы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>
                          <a:solidFill>
                            <a:srgbClr val="1B1B1B"/>
                          </a:solidFill>
                          <a:latin typeface="XO Oriel"/>
                        </a:rPr>
                        <a:t>1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</a:tr>
              <a:tr h="360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>
                          <a:solidFill>
                            <a:srgbClr val="1B1B1B"/>
                          </a:solidFill>
                          <a:latin typeface="XO Oriel"/>
                        </a:rPr>
                        <a:t>калмыки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>
                          <a:solidFill>
                            <a:srgbClr val="1B1B1B"/>
                          </a:solidFill>
                          <a:latin typeface="XO Oriel"/>
                        </a:rPr>
                        <a:t>9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</a:tr>
              <a:tr h="5946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7">
                          <a:solidFill>
                            <a:srgbClr val="1B1B1B"/>
                          </a:solidFill>
                          <a:latin typeface="XO Oriel"/>
                        </a:rPr>
                        <a:t>кабардинцы</a:t>
                      </a:r>
                      <a:endParaRPr lang="ru-RU" sz="1600" b="0" strike="noStrike" spc="-1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1" strike="noStrike" spc="-1" dirty="0">
                          <a:solidFill>
                            <a:srgbClr val="1B1B1B"/>
                          </a:solidFill>
                          <a:latin typeface="XO Oriel"/>
                        </a:rPr>
                        <a:t>1</a:t>
                      </a:r>
                      <a:endParaRPr lang="ru-RU" sz="1600" b="0" strike="noStrike" spc="-1" dirty="0">
                        <a:latin typeface="XO Orie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ED09A"/>
                    </a:solidFill>
                  </a:tcPr>
                </a:tc>
              </a:tr>
            </a:tbl>
          </a:graphicData>
        </a:graphic>
      </p:graphicFrame>
      <p:pic>
        <p:nvPicPr>
          <p:cNvPr id="8194" name="Picture 2" descr="https://oki2.vkusercdn.ru/i?r=BDHElZJBPNKGuFyY-akIDfgn_IRm3RBSDFan6FHVxIJ0Y51bHf6mzNvNkKdq21kX4P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0136" y="3284984"/>
            <a:ext cx="4752528" cy="3065919"/>
          </a:xfrm>
          <a:prstGeom prst="rect">
            <a:avLst/>
          </a:prstGeom>
          <a:noFill/>
        </p:spPr>
      </p:pic>
      <p:pic>
        <p:nvPicPr>
          <p:cNvPr id="8196" name="Picture 4" descr="https://sun9-26.userapi.com/impg/7qJv408AJ9Ad-7v8N8RxIw-kfkhx0-3DdP-d4Q/PhrYbrnUOxo.jpg?size=1280x960&amp;quality=95&amp;sign=231220a73ac9dc88779c6c944aada441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672" y="3284984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252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253" name="Прямоугольник 11"/>
          <p:cNvSpPr/>
          <p:nvPr/>
        </p:nvSpPr>
        <p:spPr>
          <a:xfrm>
            <a:off x="5951984" y="1628800"/>
            <a:ext cx="4978007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Сбор гуманитарной помощи </a:t>
            </a:r>
            <a:br>
              <a:rPr lang="ru-RU" sz="24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</a:br>
            <a:r>
              <a:rPr lang="ru-RU" sz="24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бойцам, находящимся в зоне СВО.</a:t>
            </a:r>
            <a:endParaRPr lang="ru-RU" sz="2400" b="0" strike="noStrike" spc="-1" dirty="0">
              <a:latin typeface="XO Oriel"/>
            </a:endParaRPr>
          </a:p>
        </p:txBody>
      </p:sp>
      <p:pic>
        <p:nvPicPr>
          <p:cNvPr id="10" name="Рисунок 9" descr="nTpPU8Ghki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1464" y="3140968"/>
            <a:ext cx="4392488" cy="3294366"/>
          </a:xfrm>
          <a:prstGeom prst="rect">
            <a:avLst/>
          </a:prstGeom>
        </p:spPr>
      </p:pic>
      <p:pic>
        <p:nvPicPr>
          <p:cNvPr id="11" name="Picture 2" descr="C:\Users\User\Desktop\Фото презентация\cIwFzkraC3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2" y="3140968"/>
            <a:ext cx="4608512" cy="3258362"/>
          </a:xfrm>
          <a:prstGeom prst="rect">
            <a:avLst/>
          </a:prstGeom>
          <a:noFill/>
        </p:spPr>
      </p:pic>
      <p:pic>
        <p:nvPicPr>
          <p:cNvPr id="9" name="Рисунок 8" descr="m7p1rSLys6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19536" y="1484784"/>
            <a:ext cx="2376264" cy="146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Рисунок 4"/>
          <p:cNvPicPr/>
          <p:nvPr/>
        </p:nvPicPr>
        <p:blipFill>
          <a:blip r:embed="rId2" cstate="print"/>
          <a:stretch/>
        </p:blipFill>
        <p:spPr>
          <a:xfrm>
            <a:off x="0" y="0"/>
            <a:ext cx="1067760" cy="1335960"/>
          </a:xfrm>
          <a:prstGeom prst="rect">
            <a:avLst/>
          </a:prstGeom>
          <a:ln w="0">
            <a:noFill/>
          </a:ln>
        </p:spPr>
      </p:pic>
      <p:sp>
        <p:nvSpPr>
          <p:cNvPr id="259" name="Прямоугольник 5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pic>
        <p:nvPicPr>
          <p:cNvPr id="6148" name="Picture 4" descr="https://prikubanskieogni.ru/wp-content/uploads/God_semi_tsvet2x-e170549242169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6728" y="1268760"/>
            <a:ext cx="6552728" cy="5129390"/>
          </a:xfrm>
          <a:prstGeom prst="rect">
            <a:avLst/>
          </a:prstGeom>
          <a:noFill/>
        </p:spPr>
      </p:pic>
      <p:pic>
        <p:nvPicPr>
          <p:cNvPr id="6154" name="Picture 10" descr="https://sun9-46.userapi.com/impf/pxsuIPtGtIyzK6CJOWRcP_b4umSQ67NbNTvn6A/oz1wxZc_KyY.jpg?size=1590x530&amp;quality=95&amp;crop=0,114,854,284&amp;sign=dfd07b0f58de073f457e8e19e5b5fa47&amp;type=cover_gro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1240" y="2780928"/>
            <a:ext cx="6840760" cy="228025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Рисунок 2"/>
          <p:cNvPicPr/>
          <p:nvPr/>
        </p:nvPicPr>
        <p:blipFill>
          <a:blip r:embed="rId2" cstate="print"/>
          <a:stretch/>
        </p:blipFill>
        <p:spPr>
          <a:xfrm>
            <a:off x="0" y="0"/>
            <a:ext cx="1067760" cy="1335960"/>
          </a:xfrm>
          <a:prstGeom prst="rect">
            <a:avLst/>
          </a:prstGeom>
          <a:ln w="0">
            <a:noFill/>
          </a:ln>
        </p:spPr>
      </p:pic>
      <p:sp>
        <p:nvSpPr>
          <p:cNvPr id="261" name="Прямоугольник 26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pic>
        <p:nvPicPr>
          <p:cNvPr id="5123" name="Picture 3" descr="C:\Users\User\Desktop\Фото презентация\WiAJiMeOb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16" y="1412776"/>
            <a:ext cx="10439400" cy="50196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/>
          </p:nvPr>
        </p:nvSpPr>
        <p:spPr>
          <a:xfrm>
            <a:off x="1631520" y="1772640"/>
            <a:ext cx="9427680" cy="4315680"/>
          </a:xfrm>
          <a:prstGeom prst="rect">
            <a:avLst/>
          </a:prstGeom>
          <a:solidFill>
            <a:srgbClr val="C7DEF9"/>
          </a:solidFill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/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endParaRPr lang="ru-RU" sz="30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endParaRPr lang="ru-RU" sz="30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r>
              <a:rPr lang="ru-RU" sz="3200" b="1" strike="noStrike" spc="-1" dirty="0">
                <a:solidFill>
                  <a:srgbClr val="17375E"/>
                </a:solidFill>
                <a:latin typeface="Times New Roman"/>
              </a:rPr>
              <a:t>Об итогах работы </a:t>
            </a:r>
            <a:endParaRPr lang="ru-RU" sz="32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r>
              <a:rPr lang="ru-RU" sz="3200" b="1" strike="noStrike" spc="-1" dirty="0">
                <a:solidFill>
                  <a:srgbClr val="17375E"/>
                </a:solidFill>
                <a:latin typeface="Times New Roman"/>
              </a:rPr>
              <a:t>главы Администрации Калининского сельского поселения о результатах своей деятельности, </a:t>
            </a:r>
            <a:endParaRPr lang="ru-RU" sz="32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r>
              <a:rPr lang="ru-RU" sz="3200" b="1" strike="noStrike" spc="-1" dirty="0">
                <a:solidFill>
                  <a:srgbClr val="17375E"/>
                </a:solidFill>
                <a:latin typeface="Times New Roman"/>
              </a:rPr>
              <a:t>деятельности Администрации Калининского сельского поселения за </a:t>
            </a:r>
            <a:r>
              <a:rPr lang="ru-RU" sz="3200" b="1" strike="noStrike" spc="-1" dirty="0" smtClean="0">
                <a:solidFill>
                  <a:srgbClr val="17375E"/>
                </a:solidFill>
                <a:latin typeface="Times New Roman"/>
              </a:rPr>
              <a:t>2-е </a:t>
            </a:r>
            <a:r>
              <a:rPr lang="ru-RU" sz="3200" b="1" strike="noStrike" spc="-1" dirty="0">
                <a:solidFill>
                  <a:srgbClr val="17375E"/>
                </a:solidFill>
                <a:latin typeface="Times New Roman"/>
              </a:rPr>
              <a:t>полугодие 2023 года</a:t>
            </a:r>
            <a:endParaRPr lang="ru-RU" sz="32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endParaRPr lang="ru-RU" sz="32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endParaRPr lang="ru-RU" sz="3200" b="0" strike="noStrike" spc="-1" dirty="0">
              <a:latin typeface="XO Oriel"/>
            </a:endParaRPr>
          </a:p>
          <a:p>
            <a:pPr marL="343080" indent="-343080" algn="ctr">
              <a:lnSpc>
                <a:spcPct val="80000"/>
              </a:lnSpc>
              <a:buNone/>
              <a:tabLst>
                <a:tab pos="0" algn="l"/>
              </a:tabLst>
            </a:pPr>
            <a:r>
              <a:rPr lang="ru-RU" sz="2800" b="1" spc="-1" dirty="0" smtClean="0">
                <a:solidFill>
                  <a:srgbClr val="17375E"/>
                </a:solidFill>
                <a:latin typeface="Times New Roman"/>
              </a:rPr>
              <a:t>февраль</a:t>
            </a:r>
            <a:r>
              <a:rPr lang="ru-RU" sz="2800" b="1" strike="noStrike" spc="-1" dirty="0" smtClean="0">
                <a:solidFill>
                  <a:srgbClr val="17375E"/>
                </a:solidFill>
                <a:latin typeface="Times New Roman"/>
              </a:rPr>
              <a:t> 2024 </a:t>
            </a:r>
            <a:r>
              <a:rPr lang="ru-RU" sz="2800" b="1" strike="noStrike" spc="-1" dirty="0">
                <a:solidFill>
                  <a:srgbClr val="17375E"/>
                </a:solidFill>
                <a:latin typeface="Times New Roman"/>
              </a:rPr>
              <a:t>года</a:t>
            </a:r>
            <a:endParaRPr lang="ru-RU" sz="2800" b="0" strike="noStrike" spc="-1" dirty="0">
              <a:latin typeface="XO Oriel"/>
            </a:endParaRPr>
          </a:p>
        </p:txBody>
      </p:sp>
      <p:pic>
        <p:nvPicPr>
          <p:cNvPr id="264" name="Рисунок 3"/>
          <p:cNvPicPr/>
          <p:nvPr/>
        </p:nvPicPr>
        <p:blipFill>
          <a:blip r:embed="rId2" cstate="print"/>
          <a:stretch/>
        </p:blipFill>
        <p:spPr>
          <a:xfrm>
            <a:off x="0" y="0"/>
            <a:ext cx="1067760" cy="1335960"/>
          </a:xfrm>
          <a:prstGeom prst="rect">
            <a:avLst/>
          </a:prstGeom>
          <a:ln w="0">
            <a:noFill/>
          </a:ln>
        </p:spPr>
      </p:pic>
      <p:sp>
        <p:nvSpPr>
          <p:cNvPr id="265" name="Прямоугольник 28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4"/>
          <p:cNvPicPr/>
          <p:nvPr/>
        </p:nvPicPr>
        <p:blipFill>
          <a:blip r:embed="rId2" cstate="print"/>
          <a:stretch/>
        </p:blipFill>
        <p:spPr>
          <a:xfrm>
            <a:off x="0" y="0"/>
            <a:ext cx="1067760" cy="1335960"/>
          </a:xfrm>
          <a:prstGeom prst="rect">
            <a:avLst/>
          </a:prstGeom>
          <a:ln w="0">
            <a:noFill/>
          </a:ln>
        </p:spPr>
      </p:pic>
      <p:sp>
        <p:nvSpPr>
          <p:cNvPr id="94" name="Прямоугольник 5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9264352" y="2060848"/>
            <a:ext cx="3234960" cy="160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b="1" strike="noStrike" spc="-1" dirty="0" smtClean="0">
                <a:solidFill>
                  <a:srgbClr val="3B647A"/>
                </a:solidFill>
                <a:latin typeface="Times New Roman"/>
                <a:ea typeface="DejaVu Sans"/>
              </a:rPr>
              <a:t>«Казачьему роду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b="1" strike="noStrike" spc="-1" dirty="0" smtClean="0">
                <a:solidFill>
                  <a:srgbClr val="3B647A"/>
                </a:solidFill>
                <a:latin typeface="Times New Roman"/>
                <a:ea typeface="DejaVu Sans"/>
              </a:rPr>
              <a:t>нет переводу»</a:t>
            </a:r>
            <a:r>
              <a:rPr dirty="0"/>
              <a:t/>
            </a:r>
            <a:br>
              <a:rPr dirty="0"/>
            </a:br>
            <a:r>
              <a:rPr lang="ru-RU" b="1" strike="noStrike" spc="-1" dirty="0" smtClean="0">
                <a:solidFill>
                  <a:srgbClr val="3B647A"/>
                </a:solidFill>
                <a:latin typeface="Times New Roman"/>
                <a:ea typeface="DejaVu Sans"/>
              </a:rPr>
              <a:t>краеведческий час</a:t>
            </a:r>
            <a:endParaRPr lang="ru-RU" b="0" strike="noStrike" spc="-1" dirty="0">
              <a:latin typeface="XO Oriel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119336" y="4509120"/>
            <a:ext cx="2592288" cy="19442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b="1" strike="noStrike" spc="-1" dirty="0" smtClean="0">
                <a:solidFill>
                  <a:srgbClr val="3B647A"/>
                </a:solidFill>
                <a:latin typeface="Times New Roman"/>
                <a:ea typeface="Microsoft YaHei"/>
              </a:rPr>
              <a:t>Поздравление ветеранов педагогического труда</a:t>
            </a:r>
          </a:p>
          <a:p>
            <a:pPr algn="ctr">
              <a:lnSpc>
                <a:spcPct val="100000"/>
              </a:lnSpc>
              <a:buNone/>
            </a:pPr>
            <a:r>
              <a:rPr lang="ru-RU" b="1" spc="-1" dirty="0" smtClean="0">
                <a:solidFill>
                  <a:srgbClr val="3B647A"/>
                </a:solidFill>
                <a:latin typeface="Times New Roman"/>
                <a:ea typeface="Microsoft YaHei"/>
              </a:rPr>
              <a:t>Год педагога и наставника</a:t>
            </a:r>
            <a:endParaRPr lang="ru-RU" b="0" strike="noStrike" spc="-1" dirty="0">
              <a:latin typeface="XO Oriel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6384032" y="4797152"/>
            <a:ext cx="2880320" cy="16561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b="1" strike="noStrike" spc="-1" dirty="0" smtClean="0">
                <a:solidFill>
                  <a:srgbClr val="3B647A"/>
                </a:solidFill>
                <a:latin typeface="Times New Roman"/>
                <a:ea typeface="Microsoft YaHei"/>
              </a:rPr>
              <a:t>«История казачества» </a:t>
            </a:r>
            <a:r>
              <a:rPr dirty="0"/>
              <a:t/>
            </a:r>
            <a:br>
              <a:rPr dirty="0"/>
            </a:br>
            <a:r>
              <a:rPr lang="ru-RU" b="1" strike="noStrike" spc="-1" dirty="0" smtClean="0">
                <a:solidFill>
                  <a:srgbClr val="3B647A"/>
                </a:solidFill>
                <a:latin typeface="Times New Roman"/>
                <a:ea typeface="Microsoft YaHei"/>
              </a:rPr>
              <a:t>год атамана Матвея Ивановича Платова</a:t>
            </a:r>
            <a:endParaRPr lang="ru-RU" b="0" strike="noStrike" spc="-1" dirty="0">
              <a:latin typeface="XO Oriel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3215680" y="2276872"/>
            <a:ext cx="3234960" cy="71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b="1" strike="noStrike" spc="-1" dirty="0" smtClean="0">
                <a:solidFill>
                  <a:srgbClr val="3B647A"/>
                </a:solidFill>
                <a:latin typeface="Times New Roman"/>
                <a:ea typeface="Microsoft YaHei"/>
              </a:rPr>
              <a:t>«160 лет со дня образования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b="1" strike="noStrike" spc="-1" dirty="0" smtClean="0">
                <a:solidFill>
                  <a:srgbClr val="3B647A"/>
                </a:solidFill>
                <a:latin typeface="Times New Roman"/>
                <a:ea typeface="Microsoft YaHei"/>
              </a:rPr>
              <a:t>с. Богородское» </a:t>
            </a:r>
            <a:r>
              <a:rPr sz="1600" dirty="0" smtClean="0"/>
              <a:t/>
            </a:r>
            <a:br>
              <a:rPr sz="1600" dirty="0" smtClean="0"/>
            </a:br>
            <a:endParaRPr lang="ru-RU" sz="1600" b="0" strike="noStrike" spc="-1" dirty="0">
              <a:latin typeface="XO Oriel"/>
            </a:endParaRPr>
          </a:p>
        </p:txBody>
      </p:sp>
      <p:pic>
        <p:nvPicPr>
          <p:cNvPr id="13" name="Рисунок 12" descr="WLdIGC0aOp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343" y="1628800"/>
            <a:ext cx="3036427" cy="2232248"/>
          </a:xfrm>
          <a:prstGeom prst="rect">
            <a:avLst/>
          </a:prstGeom>
        </p:spPr>
      </p:pic>
      <p:pic>
        <p:nvPicPr>
          <p:cNvPr id="15" name="Рисунок 14" descr="Yx85SqRPv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4032" y="1556792"/>
            <a:ext cx="3192355" cy="2394266"/>
          </a:xfrm>
          <a:prstGeom prst="rect">
            <a:avLst/>
          </a:prstGeom>
        </p:spPr>
      </p:pic>
      <p:pic>
        <p:nvPicPr>
          <p:cNvPr id="16" name="Рисунок 15" descr="nIfvBqcJ1x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92344" y="4293096"/>
            <a:ext cx="2736304" cy="2060276"/>
          </a:xfrm>
          <a:prstGeom prst="rect">
            <a:avLst/>
          </a:prstGeom>
        </p:spPr>
      </p:pic>
      <p:pic>
        <p:nvPicPr>
          <p:cNvPr id="17" name="Рисунок 16" descr="4QNdyo-evj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3632" y="4437112"/>
            <a:ext cx="3606660" cy="194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Рисунок 4"/>
          <p:cNvPicPr/>
          <p:nvPr/>
        </p:nvPicPr>
        <p:blipFill>
          <a:blip r:embed="rId2" cstate="print"/>
          <a:stretch/>
        </p:blipFill>
        <p:spPr>
          <a:xfrm>
            <a:off x="0" y="0"/>
            <a:ext cx="1067760" cy="1335960"/>
          </a:xfrm>
          <a:prstGeom prst="rect">
            <a:avLst/>
          </a:prstGeom>
          <a:ln w="0">
            <a:noFill/>
          </a:ln>
        </p:spPr>
      </p:pic>
      <p:sp>
        <p:nvSpPr>
          <p:cNvPr id="104" name="Прямоугольник 5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105" name="Прямоугольник 12"/>
          <p:cNvSpPr/>
          <p:nvPr/>
        </p:nvSpPr>
        <p:spPr>
          <a:xfrm>
            <a:off x="3647880" y="1917000"/>
            <a:ext cx="5035320" cy="93060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Калининское сельское поселение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106" name="Прямоугольник 14"/>
          <p:cNvSpPr/>
          <p:nvPr/>
        </p:nvSpPr>
        <p:spPr>
          <a:xfrm>
            <a:off x="8904240" y="1917000"/>
            <a:ext cx="2442960" cy="107460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17 организаций, учреждений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107" name="Прямоугольник 15"/>
          <p:cNvSpPr/>
          <p:nvPr/>
        </p:nvSpPr>
        <p:spPr>
          <a:xfrm>
            <a:off x="8904240" y="3357000"/>
            <a:ext cx="2442960" cy="114660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13 Крестьянско-фермерских хозяйств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108" name="Прямоугольник 16"/>
          <p:cNvSpPr/>
          <p:nvPr/>
        </p:nvSpPr>
        <p:spPr>
          <a:xfrm>
            <a:off x="8904240" y="4797000"/>
            <a:ext cx="2442960" cy="107460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5 торговых объектов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109" name="Прямоугольник 17"/>
          <p:cNvSpPr/>
          <p:nvPr/>
        </p:nvSpPr>
        <p:spPr>
          <a:xfrm>
            <a:off x="911520" y="1917000"/>
            <a:ext cx="2442960" cy="114660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1244 </a:t>
            </a: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человек, численность жителей</a:t>
            </a:r>
            <a:endParaRPr lang="ru-RU" sz="2000" b="0" strike="noStrike" spc="-1" dirty="0">
              <a:latin typeface="XO Oriel"/>
            </a:endParaRPr>
          </a:p>
        </p:txBody>
      </p:sp>
      <p:sp>
        <p:nvSpPr>
          <p:cNvPr id="110" name="Прямоугольник 18"/>
          <p:cNvSpPr/>
          <p:nvPr/>
        </p:nvSpPr>
        <p:spPr>
          <a:xfrm>
            <a:off x="911520" y="3357000"/>
            <a:ext cx="2442960" cy="114660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693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человек</a:t>
            </a:r>
            <a:endParaRPr lang="ru-RU" sz="2000" b="0" strike="noStrike" spc="-1" dirty="0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с.Большое Ремонтное</a:t>
            </a:r>
            <a:endParaRPr lang="ru-RU" sz="2000" b="0" strike="noStrike" spc="-1" dirty="0">
              <a:latin typeface="XO Oriel"/>
            </a:endParaRPr>
          </a:p>
        </p:txBody>
      </p:sp>
      <p:sp>
        <p:nvSpPr>
          <p:cNvPr id="111" name="Прямоугольник 19"/>
          <p:cNvSpPr/>
          <p:nvPr/>
        </p:nvSpPr>
        <p:spPr>
          <a:xfrm>
            <a:off x="911520" y="4797000"/>
            <a:ext cx="2442960" cy="114660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551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 человек</a:t>
            </a:r>
            <a:endParaRPr lang="ru-RU" sz="2000" b="0" strike="noStrike" spc="-1" dirty="0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с.Богородское</a:t>
            </a:r>
            <a:endParaRPr lang="ru-RU" sz="2000" b="0" strike="noStrike" spc="-1" dirty="0">
              <a:latin typeface="XO Oriel"/>
            </a:endParaRPr>
          </a:p>
        </p:txBody>
      </p:sp>
      <p:graphicFrame>
        <p:nvGraphicFramePr>
          <p:cNvPr id="112" name="Таблица 20"/>
          <p:cNvGraphicFramePr/>
          <p:nvPr/>
        </p:nvGraphicFramePr>
        <p:xfrm>
          <a:off x="4511880" y="3357000"/>
          <a:ext cx="3384000" cy="2823696"/>
        </p:xfrm>
        <a:graphic>
          <a:graphicData uri="http://schemas.openxmlformats.org/drawingml/2006/table">
            <a:tbl>
              <a:tblPr/>
              <a:tblGrid>
                <a:gridCol w="1537200"/>
                <a:gridCol w="1846800"/>
              </a:tblGrid>
              <a:tr h="7707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01.01.2024</a:t>
                      </a: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34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Прибывшие</a:t>
                      </a:r>
                      <a:endParaRPr lang="ru-RU" sz="1800" b="0" strike="noStrike" spc="-1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27</a:t>
                      </a: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01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Убывшие</a:t>
                      </a:r>
                      <a:endParaRPr lang="ru-RU" sz="1800" b="0" strike="noStrike" spc="-1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Родившиеся</a:t>
                      </a:r>
                      <a:endParaRPr lang="ru-RU" sz="1800" b="0" strike="noStrike" spc="-1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2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Умершие</a:t>
                      </a:r>
                      <a:endParaRPr lang="ru-RU" sz="1800" b="0" strike="noStrike" spc="-1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Рисунок 1"/>
          <p:cNvPicPr/>
          <p:nvPr/>
        </p:nvPicPr>
        <p:blipFill>
          <a:blip r:embed="rId2" cstate="print"/>
          <a:stretch/>
        </p:blipFill>
        <p:spPr>
          <a:xfrm>
            <a:off x="0" y="0"/>
            <a:ext cx="1067760" cy="1335960"/>
          </a:xfrm>
          <a:prstGeom prst="rect">
            <a:avLst/>
          </a:prstGeom>
          <a:ln w="0">
            <a:noFill/>
          </a:ln>
        </p:spPr>
      </p:pic>
      <p:sp>
        <p:nvSpPr>
          <p:cNvPr id="114" name="Прямоугольник 22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graphicFrame>
        <p:nvGraphicFramePr>
          <p:cNvPr id="115" name="Таблица 2"/>
          <p:cNvGraphicFramePr/>
          <p:nvPr/>
        </p:nvGraphicFramePr>
        <p:xfrm>
          <a:off x="1204920" y="1622880"/>
          <a:ext cx="5831640" cy="2477016"/>
        </p:xfrm>
        <a:graphic>
          <a:graphicData uri="http://schemas.openxmlformats.org/drawingml/2006/table">
            <a:tbl>
              <a:tblPr/>
              <a:tblGrid>
                <a:gridCol w="3542400"/>
                <a:gridCol w="2289240"/>
              </a:tblGrid>
              <a:tr h="529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Входящая корреспонденция</a:t>
                      </a: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772 </a:t>
                      </a: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3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Выдано документов</a:t>
                      </a:r>
                      <a:endParaRPr lang="ru-RU" sz="1800" b="0" strike="noStrike" spc="-1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51</a:t>
                      </a: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01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Постановления Администрации</a:t>
                      </a:r>
                      <a:endParaRPr lang="ru-RU" sz="1800" b="0" strike="noStrike" spc="-1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76</a:t>
                      </a: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9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Распоряжения Администрации</a:t>
                      </a:r>
                      <a:endParaRPr lang="ru-RU" sz="1800" b="0" strike="noStrike" spc="-1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32 </a:t>
                      </a: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2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Нотариальные действия</a:t>
                      </a:r>
                      <a:endParaRPr lang="ru-RU" sz="1800" b="0" strike="noStrike" spc="-1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6" name="Таблица 1"/>
          <p:cNvGraphicFramePr/>
          <p:nvPr/>
        </p:nvGraphicFramePr>
        <p:xfrm>
          <a:off x="7340760" y="3825720"/>
          <a:ext cx="4521240" cy="2570256"/>
        </p:xfrm>
        <a:graphic>
          <a:graphicData uri="http://schemas.openxmlformats.org/drawingml/2006/table">
            <a:tbl>
              <a:tblPr/>
              <a:tblGrid>
                <a:gridCol w="2315520"/>
                <a:gridCol w="2205720"/>
              </a:tblGrid>
              <a:tr h="81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 dirty="0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Нотариус</a:t>
                      </a: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График приема</a:t>
                      </a:r>
                      <a:endParaRPr lang="ru-RU" sz="1800" b="0" strike="noStrike" spc="-1">
                        <a:latin typeface="XO Orie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1956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>
                        <a:latin typeface="XO Orie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>
                        <a:latin typeface="XO Orie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Сенченко С.Н.</a:t>
                      </a:r>
                      <a:endParaRPr lang="ru-RU" sz="1800" b="0" strike="noStrike" spc="-1">
                        <a:latin typeface="XO Orie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25.04.2024</a:t>
                      </a:r>
                      <a:endParaRPr lang="ru-RU" sz="1800" b="0" strike="noStrike" spc="-1" dirty="0">
                        <a:latin typeface="XO Orie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14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8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27.06.2024</a:t>
                      </a:r>
                      <a:endParaRPr lang="ru-RU" sz="1800" b="0" strike="noStrike" spc="-1" dirty="0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7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                                     с 09.00 до 12.00</a:t>
                      </a:r>
                      <a:endParaRPr lang="ru-RU" sz="1800" b="0" strike="noStrike" spc="-1">
                        <a:latin typeface="XO Orie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pic>
        <p:nvPicPr>
          <p:cNvPr id="117" name="Рисунок 116"/>
          <p:cNvPicPr/>
          <p:nvPr/>
        </p:nvPicPr>
        <p:blipFill>
          <a:blip r:embed="rId3" cstate="print"/>
          <a:stretch/>
        </p:blipFill>
        <p:spPr>
          <a:xfrm>
            <a:off x="1620000" y="4860000"/>
            <a:ext cx="2155680" cy="1615680"/>
          </a:xfrm>
          <a:prstGeom prst="rect">
            <a:avLst/>
          </a:prstGeom>
          <a:ln w="0">
            <a:noFill/>
          </a:ln>
        </p:spPr>
      </p:pic>
      <p:pic>
        <p:nvPicPr>
          <p:cNvPr id="118" name="Рисунок 117"/>
          <p:cNvPicPr/>
          <p:nvPr/>
        </p:nvPicPr>
        <p:blipFill>
          <a:blip r:embed="rId4" cstate="print"/>
          <a:stretch/>
        </p:blipFill>
        <p:spPr>
          <a:xfrm>
            <a:off x="8302680" y="1695240"/>
            <a:ext cx="2853000" cy="1900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Рисунок 4"/>
          <p:cNvPicPr/>
          <p:nvPr/>
        </p:nvPicPr>
        <p:blipFill>
          <a:blip r:embed="rId2" cstate="print"/>
          <a:stretch/>
        </p:blipFill>
        <p:spPr>
          <a:xfrm>
            <a:off x="0" y="0"/>
            <a:ext cx="1067760" cy="1335960"/>
          </a:xfrm>
          <a:prstGeom prst="rect">
            <a:avLst/>
          </a:prstGeom>
          <a:ln w="0">
            <a:noFill/>
          </a:ln>
        </p:spPr>
      </p:pic>
      <p:sp>
        <p:nvSpPr>
          <p:cNvPr id="120" name="Прямоугольник 5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121" name="Прямоугольник 11"/>
          <p:cNvSpPr/>
          <p:nvPr/>
        </p:nvSpPr>
        <p:spPr>
          <a:xfrm>
            <a:off x="2279520" y="1340640"/>
            <a:ext cx="81316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Собрание депутатов Калининского сельского поселения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122" name="Rectangle 3"/>
          <p:cNvSpPr/>
          <p:nvPr/>
        </p:nvSpPr>
        <p:spPr>
          <a:xfrm>
            <a:off x="1703520" y="1917000"/>
            <a:ext cx="9427680" cy="4315680"/>
          </a:xfrm>
          <a:prstGeom prst="rect">
            <a:avLst/>
          </a:prstGeom>
          <a:solidFill>
            <a:srgbClr val="C7DEF9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algn="just">
              <a:lnSpc>
                <a:spcPct val="100000"/>
              </a:lnSpc>
              <a:buNone/>
            </a:pPr>
            <a:endParaRPr lang="ru-RU" sz="2000" b="0" strike="noStrike" spc="-1" dirty="0">
              <a:latin typeface="XO Orie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О внесении изменений в бюджет Калининского сельского поселения Ремонтненского района на 2023 год и плановый период 2024 и 2025 годов.</a:t>
            </a:r>
            <a:endParaRPr lang="ru-RU" sz="2000" b="0" strike="noStrike" spc="-1" dirty="0">
              <a:latin typeface="XO Orie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Об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утверждении реестра (перечня) муниципальных услуг (функций) муниципального образования «Калининское  сельское поселение».</a:t>
            </a:r>
            <a:endParaRPr lang="ru-RU" sz="2000" b="0" strike="noStrike" spc="-1" dirty="0">
              <a:latin typeface="XO Orie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Об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отчете об исполнении бюджета Калининского сельского поселения Ремонтненского района за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2023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год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 внесении изменений в решение Собрания депутатов Калининского сельского поселения от 24.10.2022 № 51 «О земельном налоге»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 внесении изменений в решение Собрания депутатов Калининского сельского поселения от 28.12.2022г. № 60 «О предоставлении отсрочки арендной платы по договорам аренды муниципального имущества в связи с частичной мобилизацией» </a:t>
            </a:r>
            <a:r>
              <a:rPr lang="ru-RU" sz="2000" dirty="0" smtClean="0"/>
              <a:t>       </a:t>
            </a:r>
          </a:p>
          <a:p>
            <a:pPr>
              <a:lnSpc>
                <a:spcPct val="100000"/>
              </a:lnSpc>
              <a:buNone/>
            </a:pPr>
            <a:endParaRPr lang="ru-RU" sz="2800" b="0" strike="noStrike" spc="-1" dirty="0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2800" b="0" strike="noStrike" spc="-1" dirty="0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2800" b="0" strike="noStrike" spc="-1" dirty="0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124" name="Прямоугольник 5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125" name="Прямоугольник 27"/>
          <p:cNvSpPr/>
          <p:nvPr/>
        </p:nvSpPr>
        <p:spPr>
          <a:xfrm>
            <a:off x="0" y="1844824"/>
            <a:ext cx="11879280" cy="415353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     Исполнение бюджета Калининского сельского поселения по доходам в сумме </a:t>
            </a:r>
            <a:r>
              <a:rPr lang="ru-RU" sz="24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14 383,1 </a:t>
            </a: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тыс. руб., или </a:t>
            </a:r>
            <a:r>
              <a:rPr lang="ru-RU" sz="24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101,0% </a:t>
            </a: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к годовому плану </a:t>
            </a:r>
            <a:r>
              <a:rPr lang="ru-RU" sz="24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14 244,8 тыс</a:t>
            </a: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. руб.</a:t>
            </a:r>
            <a:endParaRPr lang="ru-RU" sz="2400" b="0" strike="noStrike" spc="-1" dirty="0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     Объем безвозмездных поступлений в бюджет Калининского сельского поселения за </a:t>
            </a:r>
            <a:r>
              <a:rPr lang="ru-RU" sz="24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2023 </a:t>
            </a: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год составил в сумме </a:t>
            </a:r>
            <a:r>
              <a:rPr lang="ru-RU" sz="24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10 644,5 тыс</a:t>
            </a: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. рублей, из них:</a:t>
            </a:r>
            <a:endParaRPr lang="ru-RU" sz="2400" b="0" strike="noStrike" spc="-1" dirty="0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     Дотация бюджету поселения на выравнивание уровня бюджетной обеспеченности исполнены в сумме </a:t>
            </a:r>
            <a:r>
              <a:rPr lang="ru-RU" sz="24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10 156,6 тыс</a:t>
            </a: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. рублей при плане 10 156,6 тыс. рублей;</a:t>
            </a:r>
            <a:endParaRPr lang="ru-RU" sz="2400" b="0" strike="noStrike" spc="-1" dirty="0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     Дотация бюджету поселения на поддержку мер по обеспечению сбалансированности бюджетов исполнены в сумме </a:t>
            </a:r>
            <a:r>
              <a:rPr lang="ru-RU" sz="24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357,6 </a:t>
            </a: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тыс. рублей при плане 357,6 тыс. рублей;</a:t>
            </a:r>
            <a:endParaRPr lang="ru-RU" sz="2400" b="0" strike="noStrike" spc="-1" dirty="0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     Субвенция – </a:t>
            </a:r>
            <a:r>
              <a:rPr lang="ru-RU" sz="2400" b="1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130,3</a:t>
            </a:r>
            <a:r>
              <a:rPr lang="ru-RU" sz="24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тыс. рублей при плане </a:t>
            </a:r>
            <a:r>
              <a:rPr lang="ru-RU" sz="2400" b="1" strike="noStrike" spc="-1" dirty="0" smtClean="0">
                <a:solidFill>
                  <a:srgbClr val="17375E"/>
                </a:solidFill>
                <a:latin typeface="Times New Roman"/>
                <a:ea typeface="DejaVu Sans"/>
              </a:rPr>
              <a:t>130,3 </a:t>
            </a:r>
            <a:r>
              <a:rPr lang="ru-RU" sz="2400" b="1" strike="noStrike" spc="-1" dirty="0">
                <a:solidFill>
                  <a:srgbClr val="17375E"/>
                </a:solidFill>
                <a:latin typeface="Times New Roman"/>
                <a:ea typeface="DejaVu Sans"/>
              </a:rPr>
              <a:t>тыс. руб.</a:t>
            </a:r>
            <a:endParaRPr lang="ru-RU" sz="2400" b="0" strike="noStrike" spc="-1" dirty="0">
              <a:latin typeface="XO Oriel"/>
            </a:endParaRPr>
          </a:p>
        </p:txBody>
      </p:sp>
      <p:pic>
        <p:nvPicPr>
          <p:cNvPr id="126" name="Рисунок 125"/>
          <p:cNvPicPr/>
          <p:nvPr/>
        </p:nvPicPr>
        <p:blipFill>
          <a:blip r:embed="rId3" cstate="print"/>
          <a:stretch/>
        </p:blipFill>
        <p:spPr>
          <a:xfrm>
            <a:off x="9300480" y="5157192"/>
            <a:ext cx="2891520" cy="1391040"/>
          </a:xfrm>
          <a:prstGeom prst="rect">
            <a:avLst/>
          </a:prstGeom>
          <a:ln w="0">
            <a:noFill/>
          </a:ln>
        </p:spPr>
      </p:pic>
      <p:sp>
        <p:nvSpPr>
          <p:cNvPr id="127" name="Прямоугольник 126"/>
          <p:cNvSpPr/>
          <p:nvPr/>
        </p:nvSpPr>
        <p:spPr>
          <a:xfrm>
            <a:off x="4279320" y="1260000"/>
            <a:ext cx="3099960" cy="42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17375E"/>
                </a:solidFill>
                <a:latin typeface="Times New Roman"/>
                <a:ea typeface="DejaVu Sans"/>
              </a:rPr>
              <a:t>Исполнение бюджета</a:t>
            </a:r>
            <a:endParaRPr lang="ru-RU" sz="24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129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sp>
        <p:nvSpPr>
          <p:cNvPr id="130" name="Rectangle 3"/>
          <p:cNvSpPr/>
          <p:nvPr/>
        </p:nvSpPr>
        <p:spPr>
          <a:xfrm>
            <a:off x="0" y="2204864"/>
            <a:ext cx="6168008" cy="2808312"/>
          </a:xfrm>
          <a:prstGeom prst="rect">
            <a:avLst/>
          </a:prstGeom>
          <a:solidFill>
            <a:srgbClr val="C7DEF9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НДФЛ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49,8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рублей, при плане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443,4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 исполнено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493,2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рублей.</a:t>
            </a:r>
            <a:endParaRPr lang="ru-RU" sz="20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- 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ЕСХН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17,7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рублей, при плане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2 415,1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 исполнено 2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432,7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рублей.</a:t>
            </a:r>
            <a:endParaRPr lang="ru-RU" sz="20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налог на имущество физ. лиц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68,6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руб. при плане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123,0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 исполнено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191,6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рублей.</a:t>
            </a:r>
            <a:endParaRPr lang="ru-RU" sz="20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доход от оказания платных работ (услуг)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21,0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руб. при плане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08,0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 исполнено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129,0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2000" b="0" strike="noStrike" spc="-1" dirty="0">
              <a:latin typeface="XO Oriel"/>
            </a:endParaRPr>
          </a:p>
        </p:txBody>
      </p:sp>
      <p:sp>
        <p:nvSpPr>
          <p:cNvPr id="131" name="Прямоугольник 6"/>
          <p:cNvSpPr/>
          <p:nvPr/>
        </p:nvSpPr>
        <p:spPr>
          <a:xfrm>
            <a:off x="795600" y="1268640"/>
            <a:ext cx="460080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По отдельным статьям </a:t>
            </a:r>
            <a:r>
              <a:rPr sz="2400"/>
              <a:t/>
            </a:r>
            <a:br>
              <a:rPr sz="2400"/>
            </a:b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доходов планы перевыполнены</a:t>
            </a: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32" name="Прямоугольник 11"/>
          <p:cNvSpPr/>
          <p:nvPr/>
        </p:nvSpPr>
        <p:spPr>
          <a:xfrm>
            <a:off x="6988320" y="1268640"/>
            <a:ext cx="45903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По отдельным статьям </a:t>
            </a:r>
            <a:r>
              <a:rPr sz="2400"/>
              <a:t/>
            </a:r>
            <a:br>
              <a:rPr sz="2400"/>
            </a:b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доходов планы недовыполнены</a:t>
            </a: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33" name="Rectangle 3"/>
          <p:cNvSpPr/>
          <p:nvPr/>
        </p:nvSpPr>
        <p:spPr>
          <a:xfrm>
            <a:off x="6672064" y="2169000"/>
            <a:ext cx="5519936" cy="2844176"/>
          </a:xfrm>
          <a:prstGeom prst="rect">
            <a:avLst/>
          </a:prstGeom>
          <a:solidFill>
            <a:srgbClr val="C7DEF9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земельный налог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28,4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руб. при плане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482,2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 исполнено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453,8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рублей.</a:t>
            </a:r>
            <a:endParaRPr lang="ru-RU" sz="20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  <a:buFontTx/>
              <a:buChar char="-"/>
              <a:tabLst>
                <a:tab pos="0" algn="l"/>
              </a:tabLst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госпошлина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– 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0,1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рублей, при плане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3,0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 исполнено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2,9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algn="just">
              <a:buFontTx/>
              <a:buChar char="-"/>
              <a:tabLst>
                <a:tab pos="0" algn="l"/>
              </a:tabLst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возмещение от использования имущества поселения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– 3,2 тыс. руб., при плане 20,0 тыс. рублей исполнено 16,8 тыс. рублей.</a:t>
            </a:r>
            <a:endParaRPr lang="ru-RU" sz="2000" b="0" strike="noStrike" spc="-1" dirty="0">
              <a:latin typeface="XO Oriel"/>
            </a:endParaRPr>
          </a:p>
          <a:p>
            <a:pPr algn="just">
              <a:lnSpc>
                <a:spcPct val="100000"/>
              </a:lnSpc>
              <a:buFontTx/>
              <a:buChar char="-"/>
              <a:tabLst>
                <a:tab pos="0" algn="l"/>
              </a:tabLst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штрафам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– 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4,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руб., при плане </a:t>
            </a: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5,6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 исполнено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1,4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тыс. рублей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</p:txBody>
      </p:sp>
      <p:pic>
        <p:nvPicPr>
          <p:cNvPr id="134" name="Picture 11" descr="https://avatars.mds.yandex.net/i?id=0a1439c5bdad78e47ddba46302a20e0b_sr-5455692-images-thumbs&amp;n=13"/>
          <p:cNvPicPr/>
          <p:nvPr/>
        </p:nvPicPr>
        <p:blipFill>
          <a:blip r:embed="rId3" cstate="print"/>
          <a:stretch/>
        </p:blipFill>
        <p:spPr>
          <a:xfrm>
            <a:off x="3359696" y="5013176"/>
            <a:ext cx="5688632" cy="1512168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5" descr="C:\Users\ПК-215\Desktop\гербремонтненскогорайона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1071000" cy="1335960"/>
          </a:xfrm>
          <a:prstGeom prst="rect">
            <a:avLst/>
          </a:prstGeom>
          <a:ln w="9525">
            <a:noFill/>
          </a:ln>
        </p:spPr>
      </p:pic>
      <p:sp>
        <p:nvSpPr>
          <p:cNvPr id="136" name="Прямоугольник 7"/>
          <p:cNvSpPr/>
          <p:nvPr/>
        </p:nvSpPr>
        <p:spPr>
          <a:xfrm>
            <a:off x="1127520" y="260640"/>
            <a:ext cx="11059200" cy="1095480"/>
          </a:xfrm>
          <a:prstGeom prst="rect">
            <a:avLst/>
          </a:prstGeom>
          <a:solidFill>
            <a:srgbClr val="C7DE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1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254061"/>
                </a:solidFill>
                <a:latin typeface="Times New Roman"/>
                <a:ea typeface="DejaVu Sans"/>
              </a:rPr>
              <a:t>Администрация Калининского сельского поселения</a:t>
            </a:r>
            <a:endParaRPr lang="ru-RU" sz="24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XO Oriel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775520" y="1268760"/>
          <a:ext cx="9433048" cy="537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14022</TotalTime>
  <Words>887</Words>
  <Application>Microsoft Office PowerPoint</Application>
  <PresentationFormat>Произвольный</PresentationFormat>
  <Paragraphs>204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ПК-215</dc:creator>
  <dc:description/>
  <cp:lastModifiedBy>User</cp:lastModifiedBy>
  <cp:revision>1134</cp:revision>
  <cp:lastPrinted>2021-11-08T06:35:12Z</cp:lastPrinted>
  <dcterms:created xsi:type="dcterms:W3CDTF">2016-05-11T09:01:42Z</dcterms:created>
  <dcterms:modified xsi:type="dcterms:W3CDTF">2024-02-06T12:17:51Z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27</vt:i4>
  </property>
</Properties>
</file>