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13"/>
  </p:notesMasterIdLst>
  <p:sldIdLst>
    <p:sldId id="295" r:id="rId2"/>
    <p:sldId id="282" r:id="rId3"/>
    <p:sldId id="299" r:id="rId4"/>
    <p:sldId id="283" r:id="rId5"/>
    <p:sldId id="300" r:id="rId6"/>
    <p:sldId id="301" r:id="rId7"/>
    <p:sldId id="298" r:id="rId8"/>
    <p:sldId id="302" r:id="rId9"/>
    <p:sldId id="303" r:id="rId10"/>
    <p:sldId id="304" r:id="rId11"/>
    <p:sldId id="305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DDD6CA17-F2CF-4C3B-BCD4-8545A2FB46F6}">
          <p14:sldIdLst>
            <p14:sldId id="295"/>
            <p14:sldId id="282"/>
            <p14:sldId id="299"/>
            <p14:sldId id="283"/>
            <p14:sldId id="300"/>
            <p14:sldId id="301"/>
            <p14:sldId id="298"/>
            <p14:sldId id="302"/>
            <p14:sldId id="303"/>
            <p14:sldId id="304"/>
            <p14:sldId id="305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1" initials="1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CCFF"/>
    <a:srgbClr val="0000FF"/>
    <a:srgbClr val="6666FF"/>
    <a:srgbClr val="FFCCFF"/>
    <a:srgbClr val="FF99FF"/>
    <a:srgbClr val="F4D0CC"/>
    <a:srgbClr val="EE30E5"/>
    <a:srgbClr val="00FF00"/>
    <a:srgbClr val="57C75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E3FDE45-AF77-4B5C-9715-49D594BDF05E}" styleName="Светлый стиль 1 - акцент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 autoAdjust="0"/>
    <p:restoredTop sz="94472" autoAdjust="0"/>
  </p:normalViewPr>
  <p:slideViewPr>
    <p:cSldViewPr>
      <p:cViewPr varScale="1">
        <p:scale>
          <a:sx n="115" d="100"/>
          <a:sy n="115" d="100"/>
        </p:scale>
        <p:origin x="2208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452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D3518AF-36C4-4CEE-ABAB-725B2471ABC3}" type="datetimeFigureOut">
              <a:rPr lang="ru-RU" smtClean="0"/>
              <a:pPr/>
              <a:t>21.01.2025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0842BA-468B-4585-882F-509003E4E5C1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21.01.2025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21.01.2025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21.01.2025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21.01.2025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21.01.2025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21.01.2025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21.01.2025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21.01.2025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3CC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-1116632" y="214291"/>
            <a:ext cx="11449272" cy="1071570"/>
          </a:xfrm>
        </p:spPr>
        <p:txBody>
          <a:bodyPr>
            <a:noAutofit/>
          </a:bodyPr>
          <a:lstStyle/>
          <a:p>
            <a:r>
              <a:rPr lang="ru-RU" sz="54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rgbClr val="0000FF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Бюджет для граждан</a:t>
            </a:r>
            <a:endParaRPr lang="ru-RU" sz="5400" b="1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solidFill>
                <a:srgbClr val="0000FF"/>
              </a:soli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3284984"/>
            <a:ext cx="9144000" cy="1714488"/>
          </a:xfrm>
          <a:ln>
            <a:solidFill>
              <a:schemeClr val="accent5">
                <a:lumMod val="75000"/>
              </a:schemeClr>
            </a:solidFill>
          </a:ln>
        </p:spPr>
        <p:txBody>
          <a:bodyPr>
            <a:normAutofit/>
          </a:bodyPr>
          <a:lstStyle/>
          <a:p>
            <a:r>
              <a:rPr lang="ru-RU" dirty="0" smtClean="0">
                <a:solidFill>
                  <a:srgbClr val="0000FF"/>
                </a:solidFill>
              </a:rPr>
              <a:t>О ПРОЕКТЕ БЮДЖЕТА КАЛИНИНСКОГО СЕЛЬСКОГО ПОСЕЛЕНИЯ РЕМОНТНЕНСКОГО РАЙОНА НА </a:t>
            </a:r>
            <a:r>
              <a:rPr lang="ru-RU" sz="3200" dirty="0" smtClean="0">
                <a:solidFill>
                  <a:srgbClr val="0000FF"/>
                </a:solidFill>
              </a:rPr>
              <a:t>2025</a:t>
            </a:r>
            <a:r>
              <a:rPr lang="ru-RU" dirty="0" smtClean="0">
                <a:solidFill>
                  <a:srgbClr val="0000FF"/>
                </a:solidFill>
              </a:rPr>
              <a:t> ГОД И НА ПЛАНОВЫЙ ПЕРИОД </a:t>
            </a:r>
            <a:r>
              <a:rPr lang="ru-RU" sz="3100" dirty="0" smtClean="0">
                <a:solidFill>
                  <a:srgbClr val="0000FF"/>
                </a:solidFill>
              </a:rPr>
              <a:t>2026</a:t>
            </a:r>
            <a:r>
              <a:rPr lang="ru-RU" dirty="0" smtClean="0">
                <a:solidFill>
                  <a:srgbClr val="0000FF"/>
                </a:solidFill>
              </a:rPr>
              <a:t> И </a:t>
            </a:r>
            <a:r>
              <a:rPr lang="ru-RU" sz="3100" dirty="0" smtClean="0">
                <a:solidFill>
                  <a:srgbClr val="0000FF"/>
                </a:solidFill>
              </a:rPr>
              <a:t>2027</a:t>
            </a:r>
            <a:r>
              <a:rPr lang="ru-RU" dirty="0" smtClean="0">
                <a:solidFill>
                  <a:srgbClr val="0000FF"/>
                </a:solidFill>
              </a:rPr>
              <a:t> ГОДОВ</a:t>
            </a:r>
            <a:endParaRPr lang="ru-RU" dirty="0">
              <a:solidFill>
                <a:srgbClr val="0000FF"/>
              </a:solidFill>
            </a:endParaRPr>
          </a:p>
        </p:txBody>
      </p:sp>
      <p:sp>
        <p:nvSpPr>
          <p:cNvPr id="1026" name="AutoShape 2" descr="https://pp.userapi.com/c834402/v834402831/40943/NHigCjuNMjo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1028" name="AutoShape 4" descr="https://pp.userapi.com/c834402/v834402831/40943/NHigCjuNMjo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3CC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683568" y="1462180"/>
            <a:ext cx="7992888" cy="25771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116965" marR="1102360" indent="-5080" algn="ctr">
              <a:lnSpc>
                <a:spcPct val="111900"/>
              </a:lnSpc>
              <a:spcBef>
                <a:spcPts val="90"/>
              </a:spcBef>
            </a:pPr>
            <a:r>
              <a:rPr lang="ru-RU" sz="2000" b="1" spc="20" dirty="0">
                <a:latin typeface="Times New Roman" panose="02020603050405020304" pitchFamily="18" charset="0"/>
                <a:cs typeface="Times New Roman" pitchFamily="18" charset="0"/>
              </a:rPr>
              <a:t>«Б</a:t>
            </a:r>
            <a:r>
              <a:rPr lang="ru-RU" sz="2000" b="1" spc="-45" dirty="0">
                <a:latin typeface="Times New Roman" pitchFamily="18" charset="0"/>
                <a:cs typeface="Times New Roman" pitchFamily="18" charset="0"/>
              </a:rPr>
              <a:t>ю</a:t>
            </a:r>
            <a:r>
              <a:rPr lang="ru-RU" sz="2000" b="1" spc="20" dirty="0">
                <a:latin typeface="Times New Roman" pitchFamily="18" charset="0"/>
                <a:cs typeface="Times New Roman" pitchFamily="18" charset="0"/>
              </a:rPr>
              <a:t>д</a:t>
            </a:r>
            <a:r>
              <a:rPr lang="ru-RU" sz="2000" b="1" spc="-20" dirty="0">
                <a:latin typeface="Times New Roman" pitchFamily="18" charset="0"/>
                <a:cs typeface="Times New Roman" pitchFamily="18" charset="0"/>
              </a:rPr>
              <a:t>ж</a:t>
            </a:r>
            <a:r>
              <a:rPr lang="ru-RU" sz="2000" b="1" spc="15" dirty="0">
                <a:latin typeface="Times New Roman" pitchFamily="18" charset="0"/>
                <a:cs typeface="Times New Roman" pitchFamily="18" charset="0"/>
              </a:rPr>
              <a:t>е</a:t>
            </a:r>
            <a:r>
              <a:rPr lang="ru-RU" sz="2000" b="1" spc="20" dirty="0">
                <a:latin typeface="Times New Roman" pitchFamily="18" charset="0"/>
                <a:cs typeface="Times New Roman" pitchFamily="18" charset="0"/>
              </a:rPr>
              <a:t>т</a:t>
            </a:r>
            <a:r>
              <a:rPr lang="ru-RU" sz="2000" spc="-19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spc="20" dirty="0">
                <a:latin typeface="Times New Roman" pitchFamily="18" charset="0"/>
                <a:cs typeface="Times New Roman" pitchFamily="18" charset="0"/>
              </a:rPr>
              <a:t>д</a:t>
            </a:r>
            <a:r>
              <a:rPr lang="ru-RU" sz="2000" b="1" spc="15" dirty="0">
                <a:latin typeface="Times New Roman" pitchFamily="18" charset="0"/>
                <a:cs typeface="Times New Roman" pitchFamily="18" charset="0"/>
              </a:rPr>
              <a:t>л</a:t>
            </a:r>
            <a:r>
              <a:rPr lang="ru-RU" sz="2000" b="1" spc="20" dirty="0">
                <a:latin typeface="Times New Roman" pitchFamily="18" charset="0"/>
                <a:cs typeface="Times New Roman" pitchFamily="18" charset="0"/>
              </a:rPr>
              <a:t>я</a:t>
            </a:r>
            <a:r>
              <a:rPr lang="ru-RU" sz="2000" spc="-9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spc="10" dirty="0">
                <a:latin typeface="Times New Roman" pitchFamily="18" charset="0"/>
                <a:cs typeface="Times New Roman" pitchFamily="18" charset="0"/>
              </a:rPr>
              <a:t>г</a:t>
            </a:r>
            <a:r>
              <a:rPr lang="ru-RU" sz="2000" b="1" spc="25" dirty="0">
                <a:latin typeface="Times New Roman" pitchFamily="18" charset="0"/>
                <a:cs typeface="Times New Roman" pitchFamily="18" charset="0"/>
              </a:rPr>
              <a:t>р</a:t>
            </a:r>
            <a:r>
              <a:rPr lang="ru-RU" sz="2000" b="1" spc="20" dirty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sz="2000" b="1" spc="25" dirty="0">
                <a:latin typeface="Times New Roman" pitchFamily="18" charset="0"/>
                <a:cs typeface="Times New Roman" pitchFamily="18" charset="0"/>
              </a:rPr>
              <a:t>ж</a:t>
            </a:r>
            <a:r>
              <a:rPr lang="ru-RU" sz="2000" b="1" spc="20" dirty="0">
                <a:latin typeface="Times New Roman" pitchFamily="18" charset="0"/>
                <a:cs typeface="Times New Roman" pitchFamily="18" charset="0"/>
              </a:rPr>
              <a:t>дан» </a:t>
            </a:r>
            <a:r>
              <a:rPr lang="ru-RU" sz="2000" b="1" spc="-5" dirty="0" smtClean="0">
                <a:latin typeface="Times New Roman" pitchFamily="18" charset="0"/>
                <a:cs typeface="Times New Roman" pitchFamily="18" charset="0"/>
              </a:rPr>
              <a:t>подготовлен</a:t>
            </a:r>
            <a:r>
              <a:rPr lang="ru-RU" sz="2000" b="1" spc="-8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spc="20" dirty="0">
                <a:latin typeface="Times New Roman" pitchFamily="18" charset="0"/>
                <a:cs typeface="Times New Roman" pitchFamily="18" charset="0"/>
              </a:rPr>
              <a:t>сектором экономики и финансов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marL="635" algn="ctr">
              <a:lnSpc>
                <a:spcPct val="100000"/>
              </a:lnSpc>
              <a:spcBef>
                <a:spcPts val="360"/>
              </a:spcBef>
            </a:pPr>
            <a:r>
              <a:rPr lang="ru-RU" sz="2000" b="1" spc="25" dirty="0">
                <a:latin typeface="Times New Roman" pitchFamily="18" charset="0"/>
                <a:cs typeface="Times New Roman" pitchFamily="18" charset="0"/>
              </a:rPr>
              <a:t>Администрации</a:t>
            </a:r>
            <a:r>
              <a:rPr lang="ru-RU" sz="2000" b="1" spc="-8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spc="-30" dirty="0" smtClean="0">
                <a:latin typeface="Times New Roman" pitchFamily="18" charset="0"/>
                <a:cs typeface="Times New Roman" pitchFamily="18" charset="0"/>
              </a:rPr>
              <a:t>Калининского </a:t>
            </a:r>
            <a:r>
              <a:rPr lang="ru-RU" sz="2000" b="1" spc="-30" dirty="0">
                <a:latin typeface="Times New Roman" pitchFamily="18" charset="0"/>
                <a:cs typeface="Times New Roman" pitchFamily="18" charset="0"/>
              </a:rPr>
              <a:t>сельского поселения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ts val="2990"/>
              </a:lnSpc>
              <a:spcBef>
                <a:spcPts val="5"/>
              </a:spcBef>
            </a:pPr>
            <a:r>
              <a:rPr lang="ru-RU" sz="2000" b="1" spc="-10" dirty="0">
                <a:latin typeface="Times New Roman" pitchFamily="18" charset="0"/>
                <a:cs typeface="Times New Roman" pitchFamily="18" charset="0"/>
              </a:rPr>
              <a:t>Ростовская область</a:t>
            </a:r>
            <a:r>
              <a:rPr lang="ru-RU" sz="2000" b="1" spc="5" dirty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ru-RU" sz="2000" b="1" spc="5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spc="50" dirty="0" err="1">
                <a:latin typeface="Times New Roman" pitchFamily="18" charset="0"/>
                <a:cs typeface="Times New Roman" pitchFamily="18" charset="0"/>
              </a:rPr>
              <a:t>Ремонтненский</a:t>
            </a:r>
            <a:r>
              <a:rPr lang="ru-RU" sz="2000" b="1" spc="4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spc="15" dirty="0">
                <a:latin typeface="Times New Roman" pitchFamily="18" charset="0"/>
                <a:cs typeface="Times New Roman" pitchFamily="18" charset="0"/>
              </a:rPr>
              <a:t>район,</a:t>
            </a:r>
            <a:r>
              <a:rPr lang="ru-RU" sz="2000" b="1" spc="3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spc="-15" dirty="0" err="1" smtClean="0">
                <a:latin typeface="Times New Roman" pitchFamily="18" charset="0"/>
                <a:cs typeface="Times New Roman" pitchFamily="18" charset="0"/>
              </a:rPr>
              <a:t>с.Большое</a:t>
            </a:r>
            <a:r>
              <a:rPr lang="ru-RU" sz="2000" b="1" spc="-15" dirty="0" smtClean="0">
                <a:latin typeface="Times New Roman" pitchFamily="18" charset="0"/>
                <a:cs typeface="Times New Roman" pitchFamily="18" charset="0"/>
              </a:rPr>
              <a:t> Ремонтное, </a:t>
            </a:r>
            <a:r>
              <a:rPr lang="ru-RU" sz="2000" b="1" spc="10" dirty="0" err="1" smtClean="0">
                <a:latin typeface="Times New Roman" pitchFamily="18" charset="0"/>
                <a:cs typeface="Times New Roman" pitchFamily="18" charset="0"/>
              </a:rPr>
              <a:t>ул.Ленина</a:t>
            </a:r>
            <a:r>
              <a:rPr lang="ru-RU" sz="2000" b="1" spc="10" dirty="0" smtClean="0">
                <a:latin typeface="Times New Roman" pitchFamily="18" charset="0"/>
                <a:cs typeface="Times New Roman" pitchFamily="18" charset="0"/>
              </a:rPr>
              <a:t>, д.19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ct val="100000"/>
              </a:lnSpc>
              <a:spcBef>
                <a:spcPts val="359"/>
              </a:spcBef>
            </a:pPr>
            <a:r>
              <a:rPr lang="ru-RU" sz="2000" b="1" spc="10" dirty="0">
                <a:latin typeface="Times New Roman" pitchFamily="18" charset="0"/>
                <a:cs typeface="Times New Roman" pitchFamily="18" charset="0"/>
              </a:rPr>
              <a:t>тел.</a:t>
            </a:r>
            <a:r>
              <a:rPr lang="ru-RU" sz="2000" b="1" spc="-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spc="15" dirty="0">
                <a:latin typeface="Times New Roman" pitchFamily="18" charset="0"/>
                <a:cs typeface="Times New Roman" pitchFamily="18" charset="0"/>
              </a:rPr>
              <a:t>8 86379 </a:t>
            </a:r>
            <a:r>
              <a:rPr lang="ru-RU" sz="2000" b="1" spc="15" dirty="0" smtClean="0">
                <a:latin typeface="Times New Roman" pitchFamily="18" charset="0"/>
                <a:cs typeface="Times New Roman" pitchFamily="18" charset="0"/>
              </a:rPr>
              <a:t>36-4-16</a:t>
            </a:r>
            <a:endParaRPr lang="ru-RU" sz="2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11076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3CC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87624" y="2492896"/>
            <a:ext cx="698477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spc="-25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СПАСИБО </a:t>
            </a:r>
            <a:r>
              <a:rPr lang="ru-RU" sz="3600" spc="-2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spc="-5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 </a:t>
            </a: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spc="5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ru-RU" sz="3600" spc="-5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НИМАНИ</a:t>
            </a: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Е!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22399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3CC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00166" y="142852"/>
            <a:ext cx="7186634" cy="1274786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sz="3600" i="1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Уважаемые жители Калининского сельского поселения!</a:t>
            </a:r>
            <a:r>
              <a:rPr lang="ru-RU" i="1" dirty="0" smtClean="0">
                <a:solidFill>
                  <a:schemeClr val="tx1"/>
                </a:solidFill>
              </a:rPr>
              <a:t/>
            </a:r>
            <a:br>
              <a:rPr lang="ru-RU" i="1" dirty="0" smtClean="0">
                <a:solidFill>
                  <a:schemeClr val="tx1"/>
                </a:solidFill>
              </a:rPr>
            </a:br>
            <a:endParaRPr lang="ru-RU" i="1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357430"/>
            <a:ext cx="8229600" cy="3951930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Предлагаем Вашему вниманию издание, в котором кратко и доступно отражены основные положения проекта бюджета Калининского сельского поселения Ремонтненского района на 2025 год и на плановый период 2026 и 2027 годов.  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	Изложенные в текстовом и графическом виде данные наглядно показывают направления расходов бюджетных средств в рамках реализации государственных и муниципальных программ в 2025 - 2027 годах.</a:t>
            </a:r>
          </a:p>
          <a:p>
            <a:endParaRPr lang="ru-RU" dirty="0"/>
          </a:p>
        </p:txBody>
      </p:sp>
      <p:pic>
        <p:nvPicPr>
          <p:cNvPr id="4" name="Picture 25" descr="18b8088ba1a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85728"/>
            <a:ext cx="1676370" cy="165675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3CC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368544"/>
          </a:xfrm>
        </p:spPr>
        <p:txBody>
          <a:bodyPr>
            <a:noAutofit/>
          </a:bodyPr>
          <a:lstStyle/>
          <a:p>
            <a:pPr algn="just"/>
            <a:r>
              <a:rPr lang="ru-RU" sz="16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6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6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6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6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6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6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6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2000" b="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643314"/>
            <a:ext cx="8229600" cy="1714512"/>
          </a:xfrm>
        </p:spPr>
        <p:txBody>
          <a:bodyPr>
            <a:normAutofit/>
          </a:bodyPr>
          <a:lstStyle/>
          <a:p>
            <a:pPr marL="420624" indent="-384048" algn="ctr">
              <a:lnSpc>
                <a:spcPct val="120000"/>
              </a:lnSpc>
              <a:buNone/>
              <a:defRPr/>
            </a:pPr>
            <a:r>
              <a:rPr lang="ru-RU" dirty="0" smtClean="0"/>
              <a:t>  </a:t>
            </a:r>
          </a:p>
          <a:p>
            <a:pPr marL="420624" indent="-384048" algn="just">
              <a:buFont typeface="Wingdings" pitchFamily="2" charset="2"/>
              <a:buChar char="v"/>
              <a:defRPr/>
            </a:pPr>
            <a:endParaRPr lang="ru-RU" sz="1600" dirty="0" smtClean="0"/>
          </a:p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428596" y="500043"/>
            <a:ext cx="8358246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	Проект решения подготовлен в соответствии с требованиями Бюджетного кодекса Российской Федерации, Налогового кодекса Российской Федерации, решения Собрания депутатов Калининского сельского поселения от 31 октября 2011 года № 113  «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 утверждении Положения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 бюджетном процессе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Калининском сельском поселении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», постановления Администрации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Калининского сельского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поселения от 11.06.2024 года № 67 «Об утверждении Порядка и сроков составления проекта бюджета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Калининского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сельского поселения Ремонтненского района на 2025 год и на плановый период 2026 и 2027 годов», иных законодательных и нормативных правовых актов Российской Федерации, Ростовской области и Ремонтненского района. </a:t>
            </a:r>
          </a:p>
          <a:p>
            <a:pPr algn="just"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pPr algn="just"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При составлении проекта местного бюджета учтены:</a:t>
            </a:r>
          </a:p>
          <a:p>
            <a:pPr algn="just">
              <a:defRPr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 Указы Президента Российской Федерации от 7 мая 2012 года;</a:t>
            </a:r>
          </a:p>
          <a:p>
            <a:pPr algn="just"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 Муниципальные программы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Калининского сельского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поселения;</a:t>
            </a:r>
          </a:p>
          <a:p>
            <a:pPr algn="just"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 Прогноз социально-экономического развития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Калининского сельского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поселения на 2025 год и на плановый период 2026 и 2027 годов;</a:t>
            </a:r>
          </a:p>
          <a:p>
            <a:pPr algn="just"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 Основные направления бюджетной и налоговой политики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Калининского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сельского поселения на 2025 год и на плановый период 2026 и 2027 годов</a:t>
            </a:r>
            <a:r>
              <a:rPr lang="ru-RU" sz="1100" dirty="0" smtClean="0"/>
              <a:t> .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3CC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714612" y="274638"/>
            <a:ext cx="5972188" cy="725470"/>
          </a:xfrm>
        </p:spPr>
        <p:txBody>
          <a:bodyPr>
            <a:noAutofit/>
          </a:bodyPr>
          <a:lstStyle/>
          <a:p>
            <a:r>
              <a:rPr lang="ru-RU" sz="44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Основные понятия</a:t>
            </a:r>
            <a:endParaRPr lang="ru-RU" sz="4400" b="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1285860"/>
            <a:ext cx="8186766" cy="5023500"/>
          </a:xfrm>
        </p:spPr>
        <p:txBody>
          <a:bodyPr>
            <a:noAutofit/>
          </a:bodyPr>
          <a:lstStyle/>
          <a:p>
            <a:endParaRPr lang="ru-RU" sz="12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4" name="Прямоугольник 8"/>
          <p:cNvSpPr>
            <a:spLocks noChangeArrowheads="1"/>
          </p:cNvSpPr>
          <p:nvPr/>
        </p:nvSpPr>
        <p:spPr bwMode="auto">
          <a:xfrm>
            <a:off x="1285852" y="285728"/>
            <a:ext cx="756084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endParaRPr lang="ru-RU" altLang="ru-RU" b="1" dirty="0" smtClean="0">
              <a:solidFill>
                <a:srgbClr val="1F497D"/>
              </a:solidFill>
            </a:endParaRPr>
          </a:p>
        </p:txBody>
      </p:sp>
      <p:sp>
        <p:nvSpPr>
          <p:cNvPr id="5" name="Прямоугольник 9"/>
          <p:cNvSpPr>
            <a:spLocks noChangeArrowheads="1"/>
          </p:cNvSpPr>
          <p:nvPr/>
        </p:nvSpPr>
        <p:spPr bwMode="auto">
          <a:xfrm>
            <a:off x="3071802" y="1357297"/>
            <a:ext cx="5572164" cy="6771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just" eaLnBrk="1" hangingPunct="1"/>
            <a:r>
              <a:rPr lang="ru-RU" altLang="ru-RU" sz="2000" b="1" dirty="0" smtClean="0">
                <a:latin typeface="Times New Roman" pitchFamily="18" charset="0"/>
                <a:cs typeface="Times New Roman" pitchFamily="18" charset="0"/>
              </a:rPr>
              <a:t>Бюджет</a:t>
            </a:r>
            <a:r>
              <a:rPr lang="ru-RU" altLang="ru-RU" b="1" dirty="0" smtClean="0">
                <a:latin typeface="Times New Roman" pitchFamily="18" charset="0"/>
                <a:cs typeface="Times New Roman" pitchFamily="18" charset="0"/>
              </a:rPr>
              <a:t> – это план доходов и расходов на определенный период </a:t>
            </a:r>
            <a:endParaRPr lang="ru-RU" altLang="ru-RU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9"/>
          <p:cNvSpPr>
            <a:spLocks noChangeArrowheads="1"/>
          </p:cNvSpPr>
          <p:nvPr/>
        </p:nvSpPr>
        <p:spPr bwMode="auto">
          <a:xfrm>
            <a:off x="571472" y="2928934"/>
            <a:ext cx="4572032" cy="6771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just" eaLnBrk="1" hangingPunct="1"/>
            <a:r>
              <a:rPr lang="ru-RU" altLang="ru-RU" sz="2000" b="1" dirty="0" smtClean="0">
                <a:latin typeface="Times New Roman" pitchFamily="18" charset="0"/>
                <a:cs typeface="Times New Roman" pitchFamily="18" charset="0"/>
              </a:rPr>
              <a:t>Доходы бюджета</a:t>
            </a:r>
            <a:r>
              <a:rPr lang="ru-RU" altLang="ru-RU" b="1" dirty="0" smtClean="0">
                <a:latin typeface="Times New Roman" pitchFamily="18" charset="0"/>
                <a:cs typeface="Times New Roman" pitchFamily="18" charset="0"/>
              </a:rPr>
              <a:t> – это поступающие </a:t>
            </a:r>
          </a:p>
          <a:p>
            <a:pPr algn="just" eaLnBrk="1" hangingPunct="1"/>
            <a:r>
              <a:rPr lang="ru-RU" altLang="ru-RU" b="1" dirty="0" smtClean="0">
                <a:latin typeface="Times New Roman" pitchFamily="18" charset="0"/>
                <a:cs typeface="Times New Roman" pitchFamily="18" charset="0"/>
              </a:rPr>
              <a:t>в бюджет денежные средства</a:t>
            </a:r>
            <a:endParaRPr lang="ru-RU" altLang="ru-RU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9"/>
          <p:cNvSpPr>
            <a:spLocks noChangeArrowheads="1"/>
          </p:cNvSpPr>
          <p:nvPr/>
        </p:nvSpPr>
        <p:spPr bwMode="auto">
          <a:xfrm>
            <a:off x="3929058" y="5000625"/>
            <a:ext cx="4714908" cy="6771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just" eaLnBrk="1" hangingPunct="1"/>
            <a:r>
              <a:rPr lang="ru-RU" altLang="ru-RU" sz="2000" b="1" dirty="0" smtClean="0">
                <a:latin typeface="Times New Roman" pitchFamily="18" charset="0"/>
                <a:cs typeface="Times New Roman" pitchFamily="18" charset="0"/>
              </a:rPr>
              <a:t>Расходы бюджета</a:t>
            </a:r>
            <a:r>
              <a:rPr lang="ru-RU" altLang="ru-RU" b="1" dirty="0" smtClean="0">
                <a:latin typeface="Times New Roman" pitchFamily="18" charset="0"/>
                <a:cs typeface="Times New Roman" pitchFamily="18" charset="0"/>
              </a:rPr>
              <a:t> – это выплачиваемые из бюджета денежные средства</a:t>
            </a:r>
            <a:endParaRPr lang="ru-RU" altLang="ru-RU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AutoShape 12" descr="Картинки по запросу фото доходы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ru-RU" altLang="ru-RU" smtClean="0">
              <a:solidFill>
                <a:prstClr val="black"/>
              </a:solidFill>
            </a:endParaRPr>
          </a:p>
        </p:txBody>
      </p:sp>
      <p:sp>
        <p:nvSpPr>
          <p:cNvPr id="9" name="AutoShape 14" descr="Картинки по запросу фото доходы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ru-RU" altLang="ru-RU" smtClean="0">
              <a:solidFill>
                <a:prstClr val="black"/>
              </a:solidFill>
            </a:endParaRPr>
          </a:p>
        </p:txBody>
      </p:sp>
      <p:pic>
        <p:nvPicPr>
          <p:cNvPr id="10" name="Picture 16" descr="http://makovka777.ru/wp-content/uploads/2012/04/ehkonomim-byudzhet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034" y="285728"/>
            <a:ext cx="2357454" cy="19415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AutoShape 18" descr="data:image/jpeg;base64,/9j/4AAQSkZJRgABAQAAAQABAAD/2wCEAAkGBxQTEhQUExIWFhUXFxQYFxcYGBgdGBgcFxQXFxgYFxcYHCggGBolHBQUITEhJSkrLi4uFx8zODMsNygtLisBCgoKDg0OGxAQGiwkHCQsLCwsLSwsLCwsLCwsLCwsLCwsLCwsLCwsLCwsLCwsLCwsLCwsLCwsLCwsLCwsLCwsLP/AABEIAMABAAMBIgACEQEDEQH/xAAcAAABBQEBAQAAAAAAAAAAAAAGAAIDBAUHAQj/xAA9EAABAwIEAwYDBgUEAgMAAAABAAIDBBEFEiExBkFREyJhcYGRMkKhFFKxwdHhByNikvAzQ3KCFfEWU7L/xAAaAQACAwEBAAAAAAAAAAAAAAAAAQIEBQMG/8QAJxEAAgIBBAEEAgMBAAAAAAAAAAECEQMEEiExBRMiQVFhoTLh8JH/2gAMAwEAAhEDEQA/AO4pJJIASSSSAEkkkgBJJJIASSSV0AJJJeF1kAeqKW+4TpJLalePfppqgBkEt9FOoYXAi4ClBQB6kkkgBJJJIASSSSAEkkkgBJJJIAS8XqoY3V9lDI8bhpt58km6VjSt0CHE+K9tKYm/BGdT9536BZDxYJlEwga7p879Fj5Jucm2el02FY4pAtjzXRHtGbfMPzVSHFA4XWpiZuCDsgKObs3uZ0Oigo2uCxKbg+T6ySWc/Eug9/0VeXEHdfyW3Z5KjXLwNyon1bRzQ9NiAFtSb7WTWTE7iw6kosKN+OvaTbZWSULipbewN/LWyvQ1Ru0E7aXSsdGy99t0nvsLqnVVcVrF491CcWYABYnloE7DazQimzC6bHKcxB8x5LIgxRxvkhd/25+KcyWpfrlazTVFj2mjPmDgR7L2pc22rgFkzYZM/UzuaOjVHHwpFfvl7/8Ak4/gjkdR+WXJ8cp2DvytvzAN/wAFSZxK22WKKSTpYW+pWhTYFCz4Y2j0V+OEDb6I5C4IwG1Fa++WFkYPNxv9Ar+FUs7XEzTB9+QbYBall6ihOV/B6kkkmQEkkkgBJJJIASSSSAEkkkgBIb40m7jWfeNz5BEaC+Jpc0pv8osFw1EtsGWtHj35UYZcs2smU9XLZZMj7lZNnp4Ror1L7oLx2if2oLGk33sF0mlpGgXdqVI2UA6AKeNuLsrZ5qXCCvC8UZPG2SM3afoeYPin1T2uGUtLvBYeAYDDQtdaRxzb5jpp4cl7iXFUEQ1d9VrnmWbjQ61hZg9yvZGMGrz/AHLmmJfxJvpE0u8tvdDlRj9XMfiyD1JTCzsFVj8MY3H4BMpcfDnWc0AHnf8Ay64vJAf915J8Tda2BY/kPZSG7dg7p5oVCs7lRZOYBB2K0HVULObdL7boBwXGMtmuN2nY9P2Rjh1U1vIFp59EdMZYixVjj3GyO8mkD6qQ1Ep+GD+51vwU1I8BxZc9Rfa3griYmZPa1GcNcY2AjSwLvqbKcUL7gmZ5trYWAPmFZqWEjumxGylZtrumIrl5GriAOnNSkXUc7Be+XNdKJx+YWPRBIla5ekKM6eXNMq6kRtzOBPLQXPsECLAFk5Zja97vggd5uICko3TkkyhgbyDSSR5koEX0kkkAJJJJACSSSQAkkkkARVEmVpd0F1znE6m5JPMo5x+oayB5cbC1vU7LmmIEk5Wi5Wdrp00jY8VBO5MqTXebDf8ABIUrY9SczuvIeSvCn7GPX4nHUrLrJtFUhH5Zo581ukezVeirmo2WdLNey9DlMrmBU4zVT7uyA9N/cqmaBt7yOufE3K04mOAubHyULoi1+YDM0/Rap5tsa1rAwlguRupqUHLnLhbooSSxxeW2adLKyKdgsfl38ECskcwHvAAqhVU5N3lot0V2igc6Q9m0lp30sPS63KXhl8mlyB0aNfUpqLHRkYHipjIY8kxu+F3TwPgujYLiJZYO1afosynwSCAAPcAfujvP9gteCJ27IhGNO/Ke96MUiatdhdTVmQXPw+PJa0UocLtdcHayBTG0XdM58mW1ydGi/MN5rfw+qygFli0i4A29EU0uRKSfCN7MvQVUhqM1re3NTlMkPeARZRx0rQbi9+Zul5lOHqgDx98wFhlsbm+t/JePgJFi4+ie1MmqGN+JwHqEBySsFglmusybHIW8yfIfmVhV3HUcbi1sZNv6hZK0iccUpdIMGOT1zuLjid7xkg7t9QA5xI6bbroEEmZoPUDQ7oTsU8codkiSSSZASSS8KAFdeEqCpq2M+JwH4rGrMcJBDBYbXKq5tZixcSfP18nXHgnk6QLcZYqaibso9WxnlsXc1NhlLlZmf8SZJPHHpp6J9TPp7LJxaj18jbNyGJ44KKMjiCTVgHj+Sw6i5BWljhJDT0v9VnDorM2LbRRdCpY4LKwAvCocj4BsUrR8R0HU6JYZGS5zQC5vIomhwUOGYtuOrtAtKjpWnRgMh6MHdH/ZbO1fJ5zaDbMGe/ul1h0AuVuUvDrI2gvs0Dm46+yI6TBpTu5sI00YLu/uKg4kp/ssBkhhMklxd7u84C+9jumq6Q2qV0Q0sTbfy4nSf1O7jP1Ks1Ebm/6z3BvNkYyt/uOrkJH+IcrxkZAHO2uT+2ib2FbWutLM2MfdFyT5BdNiX8mVXnnJeyIYYsexpe1oow4m1yLZrDc67oRP8QKggtbThzti5wOnncaK7SUNVTx5IHSFmrtRrode7y2KsZxiEEkId2UwAJIFw7xI6KKnt6R0nic6bdfhGFVSVtWQJJQ0GwDW67rdjhqaOHKJ+4x2lzcknlbl5IFqIa6kOUxl3Qi5af0TYW1sws6UQi/eYL39QlKTl2Tx4oY37Tr3DPEYqCWEZZWgHQ7ja46eSKY8Qygkgny5+647wnws5jzIyo1DC5zydtNNPE6LRpeI56V/852dh1ILgbeIcPwUDsGNdx6GEtFO64++bJsXFc81gyF4J3ytuB6kbLRpZGPyyhrXXAIJAOh5LepKtrtAA3wSV/Z13wriIOPoquTd5A8b6aqSn4WfmJdKbHp+yKgkU9pH1ZfBhf8AxaEjvjNpZWaXh2mj+GFvqL/itRIp0R9SX2VWsDdALW6ABTMelK3npf8ALmFX7UN1JAHiUNpK2KnIukpErHmxoDRozePJY1dizj8TrDoNFnZ/J4sfXLLOLR5JvqgjqsVjZzzHoFjVmMvOxDB9fdDdTi4GjR6qrBTz1B7jSR15e6x8vkNRne2H6/1mlj0OPH7p/sv1eKtH9R/zmsSvxo2OuUf5zRbhvBHOd9/6W/meat8U8PQ/Y5GMja3Y7a6Hqp4/F5ZLdkdIHrsMWowVnHa7iE7RsLz15e6OaGpE0TX/ADWGYIexCnbGLACyH3Ys+IksNvDkrOPFHHxFF2V9sN8QALSOqxXgjdYzeNT88Vz1BUw4lZLezCLC67tNnCTRfzlRulWOcdF9Gn3TH40baNSaZzs61Bw/He8hdIertvYaLVY1rRoAAPQBDWJcSyXywwOuRcOfpp94Da3isp/EM0sUlOXRmVwIY/dhvyPj0K1jCCqtx2KNpPefbQ5RoPM7BZmJVNQ8lpcyBhAIdfMDm2BeNt1y6i4xqaIuilYRpYscbbbEHYp7+Jq2tNoYHO2Gbcd3a+zdE0hWbmLOdIx1O17Q/N3Xlo75HI2/EIVOO1dKckkZzA6Xv9CBqET4B/D+pke2WecDvaBp572zch5BGFREQQJGbbXHTS4PNAkjntO7FKxoIPZMsQCSRcE3PiUV8J8CPgc2Y1GaQ3tyb66n6rKqq6ppHlzh2kTjo4fD5EfKQnjjgk2hiLnHbW/sANUBQYmoLXFso2Ot+SCeLOF52ymencZGu1y/MPI8x4KdmH11Y8CQ9kHHY2zH0/VE9JBJTxBgc57R8xBN/cbJUxnKnYjXXLWxlo2Li2393KykZw9NIbzTXJ2awdfHZdMxig+1wPjY7s5PAXBty8lzKrkqqMlskZ8DqWHyI2KAC6KGop4Q3tTG1vwtL++70H5op4T4n7Zwil0ltcEfMBvp1C4+yvrJ/giyj7xFvq79Fo4Rh0kMglfKXPBuAL29TuUUCZ9C02IkaO1H1WlHIHC4tZcXw7iuq7X/AO651ZbXf5bahdBp8Rc0Mdkc0uF8rrXHgQoTyxxxcpPhEowc3SCrMq9TWsZ8RQ/U4y8jcNHgsSoxIDxPX91kajzMFxjRfw+PnL+QS1OOE/ALeJWJV4kN3EkrHdUySGzQT4BXaTAnO1kdlHQan3WY8mp1b4t/pGhHBhwK5f2VanFHHQaKxRYDPNqRlHV35BEVBRMi/wBKIX+8dXe5WrSF4N3G/h+i0MHhl3mf/Ctl8i0qxqjOw3hKJmr/AOY7x29kQRxBosAAPBescCLhOWziwY8aqEUjKyZZ5HcnZ4sHi+qyxZebj9FvXQRxlKe1tya0W9d/wS1EtuNnbR49+ZIA+IZNLBA9YdSi/FySheriWZF8nopqlRjOarjH9nCXH5jYeidFRuc4NaLucQGjqSbBan8TsO+zzQUw/wBqCMOPVzu84+6tQW4zs0tvAMMnJKuRXVfDqe62xTWGyhNpOh44Nqy/jPH4kAYxpcLNAYAQ3ujQjNc38lHhfD+IVjmuydk3cXG3iG7uPnZbeF/ZqWR0LYsjmm2Zw73oTyRD/wCZjiLXmVvdIIGbp4BadowxPhje1rZmNkygAucBc23KH8RxSWjlsYwID8Bb8FvHSwOqWIcVtc4iFhc4k+lydhzWjgZlLXipaCxwFmHUg8z4ckmMibxxHGLtzXcLEaWPgb6FVTi1bWkCGIhuwJ28gTp7K3iWGQQRmaGDMQe8N8vja2ylw/iKOQXzhpHU/geSQFrCcPkp2vbJIJC61xa7WEdPFQYu17Y81LGzMDd4HxEdW/olWcasYHDPnLhYm99PLYeaxafEamcjsWZRe4cb28deaALVBxey15AWub0336cipKzjt8hc2FjnudoTbV3S9tStarw+nmIMsTc2l3DTX0WLFjDKeR0Ri7IX7tuY635oAnwagrXSiZ5LA03ytFzbmLDQBEgr2vP8xoynmOXms2PH447O7YADax2v0B2WHjPGjHuAijubACw3tzI5lNgP4uwirE7ZIGdrGQA0MHeaOhHMImwPgR72tfUnLe5Mbd/VyrcHY48QuEvdcDca62/Jar8ZMlmB9gL2A0uCue/mi09O1j3roIm0lLSN7jBfazN7+J3WVile97MzWAZDa1yTa2qHMV4wgpf5bnXfvlA39ULYnx52jdJA0cw3f1XPPiWaDg+mc8WT05KXyEz69rnta6QAuNhcrepcDaNZHX8BsuHTYuZXFkLC9x8Lldy4ZfMaaLt2hsga0EDXYWBPjZUsHicOPmXuf5LeXyOWfC4CekwpgGlgPBXIqZg2F/ILCiq+z72luh2RA2a4HeG2wWpFKKqPBRlKT7Y2eEkd0AEdTv4aKrG0nVgvc/EfAaX8dx6eKvNPRpPmoKuoLRe4HLrY8ifBNkeSeBhbfYA208easBYRqSHd9wPLL6LQpJvkJ1tdviPJCFRccEL8YUBeBI0XIuD+qKLqKUXUMkFKLR0w5HjmpI4fiESwp6ck2AJJ2A3PkF3Gs4ZppTctIP8ASbKfDMBp4DeOMB33jqfdUlpXf4NWXkYtcLkFv4e8D9gRUVA/m/Iz7l+Z6uKFP4yYSftYltpIwWPi3QrtBesDjPBBVwZR8bO8zztqPVWfTShSM71pSybpHCMIwknUBbstLZuy1sAh/kuaRZ8biHDn6qOuaLFUJo3MFNKjaxHDaavYxwIzlt2kHvj0QnX8KRwOa6eYuBNg3a/qqH2WWMNm1Zr3CTZx/wCI3IRvhdXFiNOWSgZ2/EOY/qaeV1rUebKtFSxsbaJoAI3G/qVr43i8HeL22+442aW6DS3zDdCGIcN1kV2wvzt5HNlIHj1VSj4TLjeomLnc2Nvp5uP5IsKJqjikNdlhYZHdOovrpyHmtOs4Up5yHMcYnuAJaNr9LbLQwigp4gW5C29rObbTxdfVyVbF2Z1cCBrmB0I5HwQAPYfR0cMro7ZnsNi5/XwB280W005bbXKLgkjp59EOT09PXvLA/LUNbdrx8w21HNZs/Cld8LpWhg3dmNreSQBRxHjdO173B9ySTYAfh+qycKqo68ujkivGBdsn3T0BUeG8LQMAdI7tneOjfbn6ohbLGGO1LSLZWtaMvqeSABXFuEIIWPmfO4saNG2Htca2WRS10Qb/AC2Adbbn1RlPUgA5rZSNQdj4WQpWcE9s3t6CQAEm8Z2B6A8kAMxLiJjWEQwnMRqSe60+mrvMkIPgxueOVshlN2uBA/K3jsiWn4FrZP8AVkaweZcfYWRBgvAkMTgXDORzd+iTonGU6q+DcqqCHEadr3xkBwuLizmofov4YwB3ec5w6FdCiaAOgHssrE+JYYdL5ndB+iXIFjCcBhgb3GNaOZsPxXuJ8TwwC18xHsgPF+KZpeeRuvNDTJzI60YMhPPl+6LHQa/+fnrZmxRtIBcPa+t+i6/SuLWgaNAAHt4lc24Jw18IzSODSeQtf9UeUwB1DHOPInQe5/RCCjVbK08y7yUgJIsGADnfn7Ku3MBqWtH+cyvMzTzdJ7/hspCKM7shLe0bcAm9t2jy5hR0s4J7NpJdcWeRbK63Qa2PmtGohc9tgGstq07m/kNAoIHxhl3HLrYt2s7pYbpDNCkrA8HbM02cOh/QqXOsUVzX/wAyLdjddsr2X2BHMcloxy5gCL2Iv7pio9lNtV52yTnKhUks15fgovgdF/tEu2WZ9pS+0Jbh7QY44qGQTxPDbdqHCQ9Q0jKfPUrArW3C1/4lQl9M2Qf7ZJP/ABO/tZBmDYqHNLHnb4Seao6js1tHOlTBiL7XWOuxpA2zEn2zHU+QRdgeDSUPfLj2jxa5FgB/SN/dbdBUdlI1+UOA2HLa2nRRV1ZSx3eS8k65XEDU9SNXK25to64dBDFP3LcbeCY32n8uX4uTuvmh/F8JmpXl8V3xE3IOrmk7+YQ1/wCYc9+WnYXHlb8zyC6XRYkOzjbM7v5QHEfDfzUov7Kmu0q9S8S77OfVXFUpdljjBPqT7WUlPgNVUkGeTs2m1gdTr/Tew9Ub8Q07mRGSnY1x3NhqR4WQ9TYu2Vt81jzB/NdEzLao28L4ajpnuZC4duBY5r5nW1Ia4qpU1AlYYpLlrt+rehH1UEvF3ZgEyNc5o7rrAvb/ANkPR4jNUOy08ZNzq7l6lAh1THU0btf5sR2cNvXoVHHjksptDCSeup/JdE4Ywd0NO2OV+d2pPQX5BakNC1uwA8h+iBnO6Dg6onOaokLR90an35I/wrCo4IxHG0NaPr5lW5nsjF3uDR47+yGMX43jZ3YW5j1SAIpoWgXcQ0dShjFOJoIbhg7R30QfiuNyzXdJJYeeixY5zIcsLC89eSKJJs2cV4jmmvd2RvQFDf2/O7LC3tHdb6BE+GcDyTEOndcdLaeyLDwxDTsY7LlOYWytN3dW3G2iVjSAfC+C5pyHTvsOQtp7FH+B8KwxbBzz4An/APO26LcPwqMAFrQQRcG1/wAVqthAH+WToL+jHpaMt+GIN8yB+FytFlO47v8A7QB9TdTiRuwN/Aar0Ocdme5TENZTNHK56nU+5UrnW8FC+/zSAeDf8KaIxyYT4u/dAz37SPlufL9dlVnpi52Y5Wi2t9b22OlrEa+6tua7m4NHh+6iyt5Au8d/x0SApT1kUYuTmsLi9rDpYbcvol9vOjj8NyHDm030N/mChqadzT8Ldfg8Nb5L7dSPVQMkyuu5wdckZeoPI38rnzSJm8myMuLFU8Ply5WE91wvGfD7p8lpZUyL4BWva6J1jqDsVE2pRNXUbZGlrv8A0gitidC8sd6HkR1XGaa5OkakaMkgcCCAQdCDsQd7rmnEfCjoCXwgvi3LfmZ+oRy2oTZplBpSR0i3Fg3ifCdWwZIZA5m4zEhw/VZkXCYab1Epe77o0F/PmutzRgg30HVczxKjko3nNeWncTZw3Z5rrKNdFvR6rfLbkfAQ0eDRxMY5hYGEMcQRlDgT8IdzOiq4s+MyOzTlwF7RtbqOgve3qhXE+I2Wa0uLgwWYB0Oq8w+irKvSOPsoz8zrj2G5Ue+i+5Qw+6cuQv4Yx0Bwge4EuJy66jwVvG+D4piXNJjcdy3n6JcLcHx0x7QkyS/fd+Q5IsDNPDqukVRharJHJlco9MBcL/h9Aw3eXSH+rb2CMKPDmsADWgAcgNFUxTiCCAd52Z3Qbfug/FeOZZe7EMjfD9lMrB7W4hDALySAW5A6oRxTjw6tgZbxQJW14BvK+56XufRNgp6mo/0Y8g07zv8ANEh0W8SxV79ZpPcqlT9pKbQRk/1OGnsiHDOCGkF0jw490XF3kE7aDRdEw3Cg0WZA46bmzR56oJbTnuE/w+MhDqiQuP3eXoEfYHwpFCO4z7o/H9URUtJJcXaxo56km/hoFaZQG1nSE3BGlhuBsnQWVYKC3JWoqEB2bnr7FWoog0AA3t13T3A20TohZnNpWx6ZyBc2aPc25qYRN5MJ8T+6oYlljcJDK9zxYNZu2/MWaLi40uVpsdmAdnFiLi3Q+JQMQa7+lo8NUwtbzcXH/Oid3fF3uU8F3JoHmfyCAGNFvhZ76fuvHg/M63lp+Kc8fef+SjaW/K0u8f3KQxgDeTS4/wCdV6Q7waPf6p5LjzA8tSqj5mXtcvPQa/QaIGMqIWPBa67r9NSD1HJZ3Zm5uwZwdee4+PwByrWLpDo1oYOrtT/aP1VSupALPc+7m7A6Ajm3KEiSKkchsQ6xLra8mkc79NvZaeG1ZfdrxaRnxDkejh4FVqWivYtaRp8T9wPBo333K0oKUNJdu47uO+n4BCEyQhYfFscRi/mOyuHwHnfpbonY1xEyIWbZz/oP1K5/ieJPe7M92W/M/F5AbNRJqiWOLs9inKkc+6zYptVda5VC00HLAydokab7XamvgaRlyi3Tl7Ifjc+lfmY4OHO2ykquM4ebcp6WVwoW0TwcN0zH5mwRhx55Rf8AZapjDRdxAHj+iCsQ460tG3XqhfFselk1kkyjpfRFA5X2dCxXi6CG4b33IMxXiyefZ2VvQFB5xMONoml568lq4bw1U1Dh2gcG3FxsNUgXJTmr2A2uXu5gan1/dWKLCqypIDWiJnnd34aLo2B8DRRC5aNNyUYUdBGwDUDQbI5A55gH8NmtOZ73Emx0Gv8AcdSj+i4biAsWAi4NiL6jnbmteAAg5Gm42uLAqdrZCDYBugI52N9R7WUqCxtNSBgs1oA02FvJWmsVaWC9wZCNc2+oHTyupIpWi4BJsdfXkgVk+XxSsoDUOPwsProoy55+YDfQC6dioueiaXi9rhVHx6guLtSB0A6fVWGUzRy8UgoUlx8IF7bnb1sqGHxlndkDXPN3AtHd1PeADiS3U39VqObfwWLXwtZd0MbjM63eAJ2BtmPS1wgaNW7j0H1UUrwPif6Xsq9M5j2Ne6QkEXsTYDqLDopGSMHwMLvIfmUAeNlHyRud42t9XJzmyO5tb5Xcfc2CfeQ/K1vmbpfYyfje4+A0H0QMqzRRj/Udm8HG4P8A1Gn0TxMbWZGbePdb7b/RW2QNbsAFXqK6Nm7ggdjOwefifbwYLfU7+ydFSNbqBr1Orv7jqh7FON4ItM4v7n6IWruMpZtIY3u8bWCi5RRLazoNbi0cYJLroKx7jPlmyjX/ADxQ87DK6fU9wH1PuVNT8AOOrzc+Oqg8jfCJqK+TAruJS64jG/Pn/nqskzPcbuBPmV0iHgtjRr+Css4YjHyrk02dFJICqF5LQtemaTyRNFgzW7AKb7ABySUCbyF6dmlo4NDY9BqhLFOGHOzOIDTfQDb1XS30chBzSBtzyA090yTDY8uV5zX1N/orVFKzh9Rgrho1wGo13O9r2VnD+BBIBI8Okuba++x9B6rscVFE2xjhvrva3nqrUcMl/hYBpb8/y9kUFoB8F4TyAZYGt233RLT4O8DWQDyC1fspGrpbX5aAJARju3Lr2vufJOhORVjp4mhwc8vzWuN+fhtqVZY4X7sXkdgnRS6dyG2vgNP8Cnc15A1A3v8AlZMQxpkN7hrRbTrfxTCwfPIdbbH8PdemAX78hPgTZeXjBNmEkdAkB4xzBqGk3bfa+l9voFI17tLR2F+ZsnZ3EDK22puDy9k5jX/MR5AfqgCtTRSgkyFrr9LgDpud1bAPgFGKQcyT5lTtaBoEwGGIHfVSJJj5QNyAgQ9eWWXXcQwRfHI0eoWO/jHPpBBJJ5NNvc2Ci5JdklFsJ2UzBs0DW+y9kmaNyEK5sQm2YyEdXkk+wsns4Ue//Xqnu8GjKPpqlv8Aoe37NWs4hgjHeePcLEn4yLtIIXyeIabe5C1qPhemj1EQJ6u1P1WsyBo2AHkEXIftQEvOIz7NbED1Nz7BMHBD5NZ6h7vAaD2R3lXmVR2/Y9wL0XB1NHtGCep1WpHh7G7NA9FouamEJqKQWyoYh0TDGrZCY5qYWUnRqJ0auuaoXNSaGmUnMTCxXHMUbmJUSs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ru-RU" altLang="ru-RU" smtClean="0">
              <a:solidFill>
                <a:prstClr val="black"/>
              </a:solidFill>
            </a:endParaRPr>
          </a:p>
        </p:txBody>
      </p:sp>
      <p:pic>
        <p:nvPicPr>
          <p:cNvPr id="12" name="Picture 20" descr="http://www.elcode.ru/f/Operdost/2014/2(11)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473" y="4153274"/>
            <a:ext cx="3214709" cy="21408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16" descr="Картинки по запросу фото поступление доходов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86446" y="2276873"/>
            <a:ext cx="2857519" cy="18665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3CC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2910" y="274638"/>
            <a:ext cx="8043890" cy="1154098"/>
          </a:xfrm>
        </p:spPr>
        <p:txBody>
          <a:bodyPr>
            <a:noAutofit/>
          </a:bodyPr>
          <a:lstStyle/>
          <a:p>
            <a:r>
              <a:rPr lang="ru-RU" sz="23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Основные характеристики проекта бюджета Калининского сельского поселения Ремонтненского района </a:t>
            </a:r>
            <a:br>
              <a:rPr lang="ru-RU" sz="23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3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на 2025-2027 годы</a:t>
            </a:r>
            <a:endParaRPr lang="ru-RU" sz="2300" dirty="0"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4" name="Содержимое 1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81723524"/>
              </p:ext>
            </p:extLst>
          </p:nvPr>
        </p:nvGraphicFramePr>
        <p:xfrm>
          <a:off x="500034" y="1785924"/>
          <a:ext cx="8186736" cy="407196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146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859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5738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2878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012959">
                <a:tc>
                  <a:txBody>
                    <a:bodyPr/>
                    <a:lstStyle/>
                    <a:p>
                      <a:pPr indent="-6858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Показатель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6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Проект </a:t>
                      </a:r>
                      <a:endParaRPr kumimoji="0" lang="ru-RU" sz="1600" b="1" kern="1200" baseline="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marL="0" indent="0" algn="ctr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600" b="1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на 2025 год</a:t>
                      </a:r>
                    </a:p>
                    <a:p>
                      <a:pPr marL="0" indent="0" algn="ctr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600" b="1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(тыс. руб.)</a:t>
                      </a:r>
                      <a:endParaRPr kumimoji="0" lang="ru-RU" sz="1600" b="1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Проект </a:t>
                      </a:r>
                      <a:endParaRPr kumimoji="0" lang="ru-RU" sz="1600" b="1" kern="1200" baseline="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1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на 2026 год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1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(тыс. руб.)</a:t>
                      </a:r>
                      <a:endParaRPr kumimoji="0" lang="ru-RU" sz="1600" b="1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6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Проект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1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на 2027 год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1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(тыс. руб.)</a:t>
                      </a:r>
                      <a:endParaRPr kumimoji="0" lang="ru-RU" sz="1600" b="1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56364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I</a:t>
                      </a:r>
                      <a:r>
                        <a:rPr lang="ru-RU" sz="1600" b="1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. Доходы, всего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-68580" algn="ctr" rtl="0" eaLnBrk="1" latinLnBrk="0" hangingPunct="1">
                        <a:spcAft>
                          <a:spcPts val="0"/>
                        </a:spcAft>
                      </a:pPr>
                      <a:r>
                        <a:rPr kumimoji="0" lang="ru-RU" sz="16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11084,5</a:t>
                      </a:r>
                      <a:endParaRPr kumimoji="0" lang="ru-RU" sz="1600" b="1" kern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-68580" algn="ctr" rtl="0" eaLnBrk="1" latinLnBrk="0" hangingPunct="1">
                        <a:spcAft>
                          <a:spcPts val="0"/>
                        </a:spcAft>
                      </a:pPr>
                      <a:r>
                        <a:rPr kumimoji="0" lang="ru-RU" sz="16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9892,6</a:t>
                      </a:r>
                      <a:endParaRPr kumimoji="0" lang="ru-RU" sz="1600" b="1" kern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-68580" algn="ctr" rtl="0" eaLnBrk="1" latinLnBrk="0" hangingPunct="1">
                        <a:spcAft>
                          <a:spcPts val="0"/>
                        </a:spcAft>
                      </a:pPr>
                      <a:r>
                        <a:rPr kumimoji="0" lang="ru-RU" sz="16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6817,2</a:t>
                      </a:r>
                      <a:endParaRPr kumimoji="0" lang="ru-RU" sz="1600" b="1" kern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97843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Налоговые и неналоговые доходы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-68580" algn="ctr" rtl="0" eaLnBrk="1" latinLnBrk="0" hangingPunct="1">
                        <a:spcAft>
                          <a:spcPts val="0"/>
                        </a:spcAft>
                      </a:pPr>
                      <a:r>
                        <a:rPr kumimoji="0" lang="ru-RU" sz="16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2337,8</a:t>
                      </a:r>
                      <a:endParaRPr kumimoji="0" lang="ru-RU" sz="1600" b="1" kern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-68580" algn="ctr" rtl="0" eaLnBrk="1" latinLnBrk="0" hangingPunct="1">
                        <a:spcAft>
                          <a:spcPts val="0"/>
                        </a:spcAft>
                      </a:pPr>
                      <a:r>
                        <a:rPr kumimoji="0" lang="ru-RU" sz="16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2388,1</a:t>
                      </a:r>
                      <a:endParaRPr kumimoji="0" lang="ru-RU" sz="1600" b="1" kern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-68580" algn="ctr" rtl="0" eaLnBrk="1" latinLnBrk="0" hangingPunct="1">
                        <a:spcAft>
                          <a:spcPts val="0"/>
                        </a:spcAft>
                      </a:pPr>
                      <a:r>
                        <a:rPr kumimoji="0" lang="ru-RU" sz="16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2446,1</a:t>
                      </a:r>
                      <a:endParaRPr kumimoji="0" lang="ru-RU" sz="1600" b="1" kern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23112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Безвозмездные поступления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-68580" algn="ctr" rtl="0" eaLnBrk="1" latinLnBrk="0" hangingPunct="1">
                        <a:spcAft>
                          <a:spcPts val="0"/>
                        </a:spcAft>
                      </a:pPr>
                      <a:r>
                        <a:rPr kumimoji="0" lang="ru-RU" sz="16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8746,7</a:t>
                      </a:r>
                      <a:endParaRPr kumimoji="0" lang="ru-RU" sz="1600" b="1" kern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-68580" algn="ctr" rtl="0" eaLnBrk="1" latinLnBrk="0" hangingPunct="1">
                        <a:spcAft>
                          <a:spcPts val="0"/>
                        </a:spcAft>
                      </a:pPr>
                      <a:r>
                        <a:rPr kumimoji="0" lang="ru-RU" sz="16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7504,5</a:t>
                      </a:r>
                      <a:endParaRPr kumimoji="0" lang="ru-RU" sz="1600" b="1" kern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-68580" algn="ctr" rtl="0" eaLnBrk="1" latinLnBrk="0" hangingPunct="1">
                        <a:spcAft>
                          <a:spcPts val="0"/>
                        </a:spcAft>
                      </a:pPr>
                      <a:r>
                        <a:rPr kumimoji="0" lang="ru-RU" sz="16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4371,1</a:t>
                      </a:r>
                      <a:endParaRPr kumimoji="0" lang="ru-RU" sz="1600" b="1" kern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97843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II</a:t>
                      </a:r>
                      <a:r>
                        <a:rPr lang="ru-RU" sz="1600" b="1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. Расходы, всего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-68580" algn="ctr" rtl="0" eaLnBrk="1" latinLnBrk="0" hangingPunct="1">
                        <a:spcAft>
                          <a:spcPts val="0"/>
                        </a:spcAft>
                      </a:pPr>
                      <a:r>
                        <a:rPr kumimoji="0" lang="ru-RU" sz="16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11084,5</a:t>
                      </a:r>
                      <a:endParaRPr kumimoji="0" lang="ru-RU" sz="1600" b="1" kern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-68580" algn="ctr" rtl="0" eaLnBrk="1" latinLnBrk="0" hangingPunct="1">
                        <a:spcAft>
                          <a:spcPts val="0"/>
                        </a:spcAft>
                      </a:pPr>
                      <a:r>
                        <a:rPr kumimoji="0" lang="ru-RU" sz="16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9892,6</a:t>
                      </a:r>
                      <a:endParaRPr kumimoji="0" lang="ru-RU" sz="1600" b="1" kern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-68580" algn="ctr" rtl="0" eaLnBrk="1" latinLnBrk="0" hangingPunct="1">
                        <a:spcAft>
                          <a:spcPts val="0"/>
                        </a:spcAft>
                      </a:pPr>
                      <a:r>
                        <a:rPr kumimoji="0" lang="ru-RU" sz="16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6817,2</a:t>
                      </a:r>
                      <a:endParaRPr kumimoji="0" lang="ru-RU" sz="1600" b="1" kern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83846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III</a:t>
                      </a:r>
                      <a:r>
                        <a:rPr lang="ru-RU" sz="1600" b="1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. </a:t>
                      </a:r>
                      <a:r>
                        <a:rPr lang="ru-RU" sz="1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Дефицит, Профицит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21590" algn="ctr" rtl="0" eaLnBrk="1" latinLnBrk="0" hangingPunct="1">
                        <a:spcAft>
                          <a:spcPts val="0"/>
                        </a:spcAft>
                      </a:pPr>
                      <a:r>
                        <a:rPr kumimoji="0" lang="ru-RU" sz="1600" b="1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0,0</a:t>
                      </a: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21590" algn="ctr" rtl="0" eaLnBrk="1" latinLnBrk="0" hangingPunct="1">
                        <a:spcAft>
                          <a:spcPts val="0"/>
                        </a:spcAft>
                      </a:pPr>
                      <a:r>
                        <a:rPr kumimoji="0" lang="ru-RU" sz="1600" b="1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0,0</a:t>
                      </a:r>
                      <a:endParaRPr kumimoji="0" lang="ru-RU" sz="1600" b="1" kern="1200" baseline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21590" algn="ctr" rtl="0" eaLnBrk="1" latinLnBrk="0" hangingPunct="1">
                        <a:spcAft>
                          <a:spcPts val="0"/>
                        </a:spcAft>
                      </a:pPr>
                      <a:r>
                        <a:rPr kumimoji="0" lang="ru-RU" sz="16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0,0</a:t>
                      </a:r>
                      <a:endParaRPr kumimoji="0" lang="ru-RU" sz="1600" b="1" kern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4" name="Прямоугольник 8"/>
          <p:cNvSpPr>
            <a:spLocks noChangeArrowheads="1"/>
          </p:cNvSpPr>
          <p:nvPr/>
        </p:nvSpPr>
        <p:spPr bwMode="auto">
          <a:xfrm>
            <a:off x="1187625" y="260648"/>
            <a:ext cx="756084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endParaRPr lang="ru-RU" altLang="ru-RU" b="1" dirty="0" smtClean="0">
              <a:solidFill>
                <a:srgbClr val="1F497D"/>
              </a:solidFill>
            </a:endParaRPr>
          </a:p>
        </p:txBody>
      </p:sp>
      <p:sp>
        <p:nvSpPr>
          <p:cNvPr id="8" name="AutoShape 12" descr="Картинки по запросу фото доходы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ru-RU" altLang="ru-RU" smtClean="0">
              <a:solidFill>
                <a:prstClr val="black"/>
              </a:solidFill>
            </a:endParaRPr>
          </a:p>
        </p:txBody>
      </p:sp>
      <p:sp>
        <p:nvSpPr>
          <p:cNvPr id="9" name="AutoShape 14" descr="Картинки по запросу фото доходы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ru-RU" altLang="ru-RU" smtClean="0">
              <a:solidFill>
                <a:prstClr val="black"/>
              </a:solidFill>
            </a:endParaRPr>
          </a:p>
        </p:txBody>
      </p:sp>
      <p:sp>
        <p:nvSpPr>
          <p:cNvPr id="11" name="AutoShape 18" descr="data:image/jpeg;base64,/9j/4AAQSkZJRgABAQAAAQABAAD/2wCEAAkGBxQTEhQUExIWFhUXFxQYFxcYGBgdGBgcFxQXFxgYFxcYHCggGBolHBQUITEhJSkrLi4uFx8zODMsNygtLisBCgoKDg0OGxAQGiwkHCQsLCwsLSwsLCwsLCwsLCwsLCwsLCwsLCwsLCwsLCwsLCwsLCwsLCwsLCwsLCwsLCwsLP/AABEIAMABAAMBIgACEQEDEQH/xAAcAAABBQEBAQAAAAAAAAAAAAAGAAIDBAUHAQj/xAA9EAABAwIEAwYDBgUEAgMAAAABAAIDBBEFEiExBkFREyJhcYGRMkKhFFKxwdHhByNikvAzQ3KCFfEWU7L/xAAaAQACAwEBAAAAAAAAAAAAAAAAAQIEBQMG/8QAJxEAAgIBBAEEAgMBAAAAAAAAAAECEQMEEiExBRMiQVFhoTLh8JH/2gAMAwEAAhEDEQA/AO4pJJIASSSSAEkkkgBJJJIASSSV0AJJJeF1kAeqKW+4TpJLalePfppqgBkEt9FOoYXAi4ClBQB6kkkgBJJJIASSSSAEkkkgBJJJIAS8XqoY3V9lDI8bhpt58km6VjSt0CHE+K9tKYm/BGdT9536BZDxYJlEwga7p879Fj5Jucm2el02FY4pAtjzXRHtGbfMPzVSHFA4XWpiZuCDsgKObs3uZ0Oigo2uCxKbg+T6ySWc/Eug9/0VeXEHdfyW3Z5KjXLwNyon1bRzQ9NiAFtSb7WTWTE7iw6kosKN+OvaTbZWSULipbewN/LWyvQ1Ru0E7aXSsdGy99t0nvsLqnVVcVrF491CcWYABYnloE7DazQimzC6bHKcxB8x5LIgxRxvkhd/25+KcyWpfrlazTVFj2mjPmDgR7L2pc22rgFkzYZM/UzuaOjVHHwpFfvl7/8Ak4/gjkdR+WXJ8cp2DvytvzAN/wAFSZxK22WKKSTpYW+pWhTYFCz4Y2j0V+OEDb6I5C4IwG1Fa++WFkYPNxv9Ar+FUs7XEzTB9+QbYBall6ihOV/B6kkkmQEkkkgBJJJIASSSSAEkkkgBIb40m7jWfeNz5BEaC+Jpc0pv8osFw1EtsGWtHj35UYZcs2smU9XLZZMj7lZNnp4Ror1L7oLx2if2oLGk33sF0mlpGgXdqVI2UA6AKeNuLsrZ5qXCCvC8UZPG2SM3afoeYPin1T2uGUtLvBYeAYDDQtdaRxzb5jpp4cl7iXFUEQ1d9VrnmWbjQ61hZg9yvZGMGrz/AHLmmJfxJvpE0u8tvdDlRj9XMfiyD1JTCzsFVj8MY3H4BMpcfDnWc0AHnf8Ay64vJAf915J8Tda2BY/kPZSG7dg7p5oVCs7lRZOYBB2K0HVULObdL7boBwXGMtmuN2nY9P2Rjh1U1vIFp59EdMZYixVjj3GyO8mkD6qQ1Ep+GD+51vwU1I8BxZc9Rfa3griYmZPa1GcNcY2AjSwLvqbKcUL7gmZ5trYWAPmFZqWEjumxGylZtrumIrl5GriAOnNSkXUc7Be+XNdKJx+YWPRBIla5ekKM6eXNMq6kRtzOBPLQXPsECLAFk5Zja97vggd5uICko3TkkyhgbyDSSR5koEX0kkkAJJJJACSSSQAkkkkARVEmVpd0F1znE6m5JPMo5x+oayB5cbC1vU7LmmIEk5Wi5Wdrp00jY8VBO5MqTXebDf8ABIUrY9SczuvIeSvCn7GPX4nHUrLrJtFUhH5Zo581ukezVeirmo2WdLNey9DlMrmBU4zVT7uyA9N/cqmaBt7yOufE3K04mOAubHyULoi1+YDM0/Rap5tsa1rAwlguRupqUHLnLhbooSSxxeW2adLKyKdgsfl38ECskcwHvAAqhVU5N3lot0V2igc6Q9m0lp30sPS63KXhl8mlyB0aNfUpqLHRkYHipjIY8kxu+F3TwPgujYLiJZYO1afosynwSCAAPcAfujvP9gteCJ27IhGNO/Ke96MUiatdhdTVmQXPw+PJa0UocLtdcHayBTG0XdM58mW1ydGi/MN5rfw+qygFli0i4A29EU0uRKSfCN7MvQVUhqM1re3NTlMkPeARZRx0rQbi9+Zul5lOHqgDx98wFhlsbm+t/JePgJFi4+ie1MmqGN+JwHqEBySsFglmusybHIW8yfIfmVhV3HUcbi1sZNv6hZK0iccUpdIMGOT1zuLjid7xkg7t9QA5xI6bbroEEmZoPUDQ7oTsU8codkiSSSZASSS8KAFdeEqCpq2M+JwH4rGrMcJBDBYbXKq5tZixcSfP18nXHgnk6QLcZYqaibso9WxnlsXc1NhlLlZmf8SZJPHHpp6J9TPp7LJxaj18jbNyGJ44KKMjiCTVgHj+Sw6i5BWljhJDT0v9VnDorM2LbRRdCpY4LKwAvCocj4BsUrR8R0HU6JYZGS5zQC5vIomhwUOGYtuOrtAtKjpWnRgMh6MHdH/ZbO1fJ5zaDbMGe/ul1h0AuVuUvDrI2gvs0Dm46+yI6TBpTu5sI00YLu/uKg4kp/ssBkhhMklxd7u84C+9jumq6Q2qV0Q0sTbfy4nSf1O7jP1Ks1Ebm/6z3BvNkYyt/uOrkJH+IcrxkZAHO2uT+2ib2FbWutLM2MfdFyT5BdNiX8mVXnnJeyIYYsexpe1oow4m1yLZrDc67oRP8QKggtbThzti5wOnncaK7SUNVTx5IHSFmrtRrode7y2KsZxiEEkId2UwAJIFw7xI6KKnt6R0nic6bdfhGFVSVtWQJJQ0GwDW67rdjhqaOHKJ+4x2lzcknlbl5IFqIa6kOUxl3Qi5af0TYW1sws6UQi/eYL39QlKTl2Tx4oY37Tr3DPEYqCWEZZWgHQ7ja46eSKY8Qygkgny5+647wnws5jzIyo1DC5zydtNNPE6LRpeI56V/852dh1ILgbeIcPwUDsGNdx6GEtFO64++bJsXFc81gyF4J3ytuB6kbLRpZGPyyhrXXAIJAOh5LepKtrtAA3wSV/Z13wriIOPoquTd5A8b6aqSn4WfmJdKbHp+yKgkU9pH1ZfBhf8AxaEjvjNpZWaXh2mj+GFvqL/itRIp0R9SX2VWsDdALW6ABTMelK3npf8ALmFX7UN1JAHiUNpK2KnIukpErHmxoDRozePJY1dizj8TrDoNFnZ/J4sfXLLOLR5JvqgjqsVjZzzHoFjVmMvOxDB9fdDdTi4GjR6qrBTz1B7jSR15e6x8vkNRne2H6/1mlj0OPH7p/sv1eKtH9R/zmsSvxo2OuUf5zRbhvBHOd9/6W/meat8U8PQ/Y5GMja3Y7a6Hqp4/F5ZLdkdIHrsMWowVnHa7iE7RsLz15e6OaGpE0TX/ADWGYIexCnbGLACyH3Ys+IksNvDkrOPFHHxFF2V9sN8QALSOqxXgjdYzeNT88Vz1BUw4lZLezCLC67tNnCTRfzlRulWOcdF9Gn3TH40baNSaZzs61Bw/He8hdIertvYaLVY1rRoAAPQBDWJcSyXywwOuRcOfpp94Da3isp/EM0sUlOXRmVwIY/dhvyPj0K1jCCqtx2KNpPefbQ5RoPM7BZmJVNQ8lpcyBhAIdfMDm2BeNt1y6i4xqaIuilYRpYscbbbEHYp7+Jq2tNoYHO2Gbcd3a+zdE0hWbmLOdIx1O17Q/N3Xlo75HI2/EIVOO1dKckkZzA6Xv9CBqET4B/D+pke2WecDvaBp572zch5BGFREQQJGbbXHTS4PNAkjntO7FKxoIPZMsQCSRcE3PiUV8J8CPgc2Y1GaQ3tyb66n6rKqq6ppHlzh2kTjo4fD5EfKQnjjgk2hiLnHbW/sANUBQYmoLXFso2Ot+SCeLOF52ymencZGu1y/MPI8x4KdmH11Y8CQ9kHHY2zH0/VE9JBJTxBgc57R8xBN/cbJUxnKnYjXXLWxlo2Li2393KykZw9NIbzTXJ2awdfHZdMxig+1wPjY7s5PAXBty8lzKrkqqMlskZ8DqWHyI2KAC6KGop4Q3tTG1vwtL++70H5op4T4n7Zwil0ltcEfMBvp1C4+yvrJ/giyj7xFvq79Fo4Rh0kMglfKXPBuAL29TuUUCZ9C02IkaO1H1WlHIHC4tZcXw7iuq7X/AO651ZbXf5bahdBp8Rc0Mdkc0uF8rrXHgQoTyxxxcpPhEowc3SCrMq9TWsZ8RQ/U4y8jcNHgsSoxIDxPX91kajzMFxjRfw+PnL+QS1OOE/ALeJWJV4kN3EkrHdUySGzQT4BXaTAnO1kdlHQan3WY8mp1b4t/pGhHBhwK5f2VanFHHQaKxRYDPNqRlHV35BEVBRMi/wBKIX+8dXe5WrSF4N3G/h+i0MHhl3mf/Ctl8i0qxqjOw3hKJmr/AOY7x29kQRxBosAAPBescCLhOWziwY8aqEUjKyZZ5HcnZ4sHi+qyxZebj9FvXQRxlKe1tya0W9d/wS1EtuNnbR49+ZIA+IZNLBA9YdSi/FySheriWZF8nopqlRjOarjH9nCXH5jYeidFRuc4NaLucQGjqSbBan8TsO+zzQUw/wBqCMOPVzu84+6tQW4zs0tvAMMnJKuRXVfDqe62xTWGyhNpOh44Nqy/jPH4kAYxpcLNAYAQ3ujQjNc38lHhfD+IVjmuydk3cXG3iG7uPnZbeF/ZqWR0LYsjmm2Zw73oTyRD/wCZjiLXmVvdIIGbp4BadowxPhje1rZmNkygAucBc23KH8RxSWjlsYwID8Bb8FvHSwOqWIcVtc4iFhc4k+lydhzWjgZlLXipaCxwFmHUg8z4ckmMibxxHGLtzXcLEaWPgb6FVTi1bWkCGIhuwJ28gTp7K3iWGQQRmaGDMQe8N8vja2ylw/iKOQXzhpHU/geSQFrCcPkp2vbJIJC61xa7WEdPFQYu17Y81LGzMDd4HxEdW/olWcasYHDPnLhYm99PLYeaxafEamcjsWZRe4cb28deaALVBxey15AWub0336cipKzjt8hc2FjnudoTbV3S9tStarw+nmIMsTc2l3DTX0WLFjDKeR0Ri7IX7tuY635oAnwagrXSiZ5LA03ytFzbmLDQBEgr2vP8xoynmOXms2PH447O7YADax2v0B2WHjPGjHuAijubACw3tzI5lNgP4uwirE7ZIGdrGQA0MHeaOhHMImwPgR72tfUnLe5Mbd/VyrcHY48QuEvdcDca62/Jar8ZMlmB9gL2A0uCue/mi09O1j3roIm0lLSN7jBfazN7+J3WVile97MzWAZDa1yTa2qHMV4wgpf5bnXfvlA39ULYnx52jdJA0cw3f1XPPiWaDg+mc8WT05KXyEz69rnta6QAuNhcrepcDaNZHX8BsuHTYuZXFkLC9x8Lldy4ZfMaaLt2hsga0EDXYWBPjZUsHicOPmXuf5LeXyOWfC4CekwpgGlgPBXIqZg2F/ILCiq+z72luh2RA2a4HeG2wWpFKKqPBRlKT7Y2eEkd0AEdTv4aKrG0nVgvc/EfAaX8dx6eKvNPRpPmoKuoLRe4HLrY8ifBNkeSeBhbfYA208easBYRqSHd9wPLL6LQpJvkJ1tdviPJCFRccEL8YUBeBI0XIuD+qKLqKUXUMkFKLR0w5HjmpI4fiESwp6ck2AJJ2A3PkF3Gs4ZppTctIP8ASbKfDMBp4DeOMB33jqfdUlpXf4NWXkYtcLkFv4e8D9gRUVA/m/Iz7l+Z6uKFP4yYSftYltpIwWPi3QrtBesDjPBBVwZR8bO8zztqPVWfTShSM71pSybpHCMIwknUBbstLZuy1sAh/kuaRZ8biHDn6qOuaLFUJo3MFNKjaxHDaavYxwIzlt2kHvj0QnX8KRwOa6eYuBNg3a/qqH2WWMNm1Zr3CTZx/wCI3IRvhdXFiNOWSgZ2/EOY/qaeV1rUebKtFSxsbaJoAI3G/qVr43i8HeL22+442aW6DS3zDdCGIcN1kV2wvzt5HNlIHj1VSj4TLjeomLnc2Nvp5uP5IsKJqjikNdlhYZHdOovrpyHmtOs4Up5yHMcYnuAJaNr9LbLQwigp4gW5C29rObbTxdfVyVbF2Z1cCBrmB0I5HwQAPYfR0cMro7ZnsNi5/XwB280W005bbXKLgkjp59EOT09PXvLA/LUNbdrx8w21HNZs/Cld8LpWhg3dmNreSQBRxHjdO173B9ySTYAfh+qycKqo68ujkivGBdsn3T0BUeG8LQMAdI7tneOjfbn6ohbLGGO1LSLZWtaMvqeSABXFuEIIWPmfO4saNG2Htca2WRS10Qb/AC2Adbbn1RlPUgA5rZSNQdj4WQpWcE9s3t6CQAEm8Z2B6A8kAMxLiJjWEQwnMRqSe60+mrvMkIPgxueOVshlN2uBA/K3jsiWn4FrZP8AVkaweZcfYWRBgvAkMTgXDORzd+iTonGU6q+DcqqCHEadr3xkBwuLizmofov4YwB3ec5w6FdCiaAOgHssrE+JYYdL5ndB+iXIFjCcBhgb3GNaOZsPxXuJ8TwwC18xHsgPF+KZpeeRuvNDTJzI60YMhPPl+6LHQa/+fnrZmxRtIBcPa+t+i6/SuLWgaNAAHt4lc24Jw18IzSODSeQtf9UeUwB1DHOPInQe5/RCCjVbK08y7yUgJIsGADnfn7Ku3MBqWtH+cyvMzTzdJ7/hspCKM7shLe0bcAm9t2jy5hR0s4J7NpJdcWeRbK63Qa2PmtGohc9tgGstq07m/kNAoIHxhl3HLrYt2s7pYbpDNCkrA8HbM02cOh/QqXOsUVzX/wAyLdjddsr2X2BHMcloxy5gCL2Iv7pio9lNtV52yTnKhUks15fgovgdF/tEu2WZ9pS+0Jbh7QY44qGQTxPDbdqHCQ9Q0jKfPUrArW3C1/4lQl9M2Qf7ZJP/ABO/tZBmDYqHNLHnb4Seao6js1tHOlTBiL7XWOuxpA2zEn2zHU+QRdgeDSUPfLj2jxa5FgB/SN/dbdBUdlI1+UOA2HLa2nRRV1ZSx3eS8k65XEDU9SNXK25to64dBDFP3LcbeCY32n8uX4uTuvmh/F8JmpXl8V3xE3IOrmk7+YQ1/wCYc9+WnYXHlb8zyC6XRYkOzjbM7v5QHEfDfzUov7Kmu0q9S8S77OfVXFUpdljjBPqT7WUlPgNVUkGeTs2m1gdTr/Tew9Ub8Q07mRGSnY1x3NhqR4WQ9TYu2Vt81jzB/NdEzLao28L4ajpnuZC4duBY5r5nW1Ia4qpU1AlYYpLlrt+rehH1UEvF3ZgEyNc5o7rrAvb/ANkPR4jNUOy08ZNzq7l6lAh1THU0btf5sR2cNvXoVHHjksptDCSeup/JdE4Ywd0NO2OV+d2pPQX5BakNC1uwA8h+iBnO6Dg6onOaokLR90an35I/wrCo4IxHG0NaPr5lW5nsjF3uDR47+yGMX43jZ3YW5j1SAIpoWgXcQ0dShjFOJoIbhg7R30QfiuNyzXdJJYeeixY5zIcsLC89eSKJJs2cV4jmmvd2RvQFDf2/O7LC3tHdb6BE+GcDyTEOndcdLaeyLDwxDTsY7LlOYWytN3dW3G2iVjSAfC+C5pyHTvsOQtp7FH+B8KwxbBzz4An/APO26LcPwqMAFrQQRcG1/wAVqthAH+WToL+jHpaMt+GIN8yB+FytFlO47v8A7QB9TdTiRuwN/Aar0Ocdme5TENZTNHK56nU+5UrnW8FC+/zSAeDf8KaIxyYT4u/dAz37SPlufL9dlVnpi52Y5Wi2t9b22OlrEa+6tua7m4NHh+6iyt5Au8d/x0SApT1kUYuTmsLi9rDpYbcvol9vOjj8NyHDm030N/mChqadzT8Ldfg8Nb5L7dSPVQMkyuu5wdckZeoPI38rnzSJm8myMuLFU8Ply5WE91wvGfD7p8lpZUyL4BWva6J1jqDsVE2pRNXUbZGlrv8A0gitidC8sd6HkR1XGaa5OkakaMkgcCCAQdCDsQd7rmnEfCjoCXwgvi3LfmZ+oRy2oTZplBpSR0i3Fg3ifCdWwZIZA5m4zEhw/VZkXCYab1Epe77o0F/PmutzRgg30HVczxKjko3nNeWncTZw3Z5rrKNdFvR6rfLbkfAQ0eDRxMY5hYGEMcQRlDgT8IdzOiq4s+MyOzTlwF7RtbqOgve3qhXE+I2Wa0uLgwWYB0Oq8w+irKvSOPsoz8zrj2G5Ue+i+5Qw+6cuQv4Yx0Bwge4EuJy66jwVvG+D4piXNJjcdy3n6JcLcHx0x7QkyS/fd+Q5IsDNPDqukVRharJHJlco9MBcL/h9Aw3eXSH+rb2CMKPDmsADWgAcgNFUxTiCCAd52Z3Qbfug/FeOZZe7EMjfD9lMrB7W4hDALySAW5A6oRxTjw6tgZbxQJW14BvK+56XufRNgp6mo/0Y8g07zv8ANEh0W8SxV79ZpPcqlT9pKbQRk/1OGnsiHDOCGkF0jw490XF3kE7aDRdEw3Cg0WZA46bmzR56oJbTnuE/w+MhDqiQuP3eXoEfYHwpFCO4z7o/H9URUtJJcXaxo56km/hoFaZQG1nSE3BGlhuBsnQWVYKC3JWoqEB2bnr7FWoog0AA3t13T3A20TohZnNpWx6ZyBc2aPc25qYRN5MJ8T+6oYlljcJDK9zxYNZu2/MWaLi40uVpsdmAdnFiLi3Q+JQMQa7+lo8NUwtbzcXH/Oid3fF3uU8F3JoHmfyCAGNFvhZ76fuvHg/M63lp+Kc8fef+SjaW/K0u8f3KQxgDeTS4/wCdV6Q7waPf6p5LjzA8tSqj5mXtcvPQa/QaIGMqIWPBa67r9NSD1HJZ3Zm5uwZwdee4+PwByrWLpDo1oYOrtT/aP1VSupALPc+7m7A6Ajm3KEiSKkchsQ6xLra8mkc79NvZaeG1ZfdrxaRnxDkejh4FVqWivYtaRp8T9wPBo333K0oKUNJdu47uO+n4BCEyQhYfFscRi/mOyuHwHnfpbonY1xEyIWbZz/oP1K5/ieJPe7M92W/M/F5AbNRJqiWOLs9inKkc+6zYptVda5VC00HLAydokab7XamvgaRlyi3Tl7Ifjc+lfmY4OHO2ykquM4ebcp6WVwoW0TwcN0zH5mwRhx55Rf8AZapjDRdxAHj+iCsQ460tG3XqhfFselk1kkyjpfRFA5X2dCxXi6CG4b33IMxXiyefZ2VvQFB5xMONoml568lq4bw1U1Dh2gcG3FxsNUgXJTmr2A2uXu5gan1/dWKLCqypIDWiJnnd34aLo2B8DRRC5aNNyUYUdBGwDUDQbI5A55gH8NmtOZ73Emx0Gv8AcdSj+i4biAsWAi4NiL6jnbmteAAg5Gm42uLAqdrZCDYBugI52N9R7WUqCxtNSBgs1oA02FvJWmsVaWC9wZCNc2+oHTyupIpWi4BJsdfXkgVk+XxSsoDUOPwsProoy55+YDfQC6dioueiaXi9rhVHx6guLtSB0A6fVWGUzRy8UgoUlx8IF7bnb1sqGHxlndkDXPN3AtHd1PeADiS3U39VqObfwWLXwtZd0MbjM63eAJ2BtmPS1wgaNW7j0H1UUrwPif6Xsq9M5j2Ne6QkEXsTYDqLDopGSMHwMLvIfmUAeNlHyRud42t9XJzmyO5tb5Xcfc2CfeQ/K1vmbpfYyfje4+A0H0QMqzRRj/Udm8HG4P8A1Gn0TxMbWZGbePdb7b/RW2QNbsAFXqK6Nm7ggdjOwefifbwYLfU7+ydFSNbqBr1Orv7jqh7FON4ItM4v7n6IWruMpZtIY3u8bWCi5RRLazoNbi0cYJLroKx7jPlmyjX/ADxQ87DK6fU9wH1PuVNT8AOOrzc+Oqg8jfCJqK+TAruJS64jG/Pn/nqskzPcbuBPmV0iHgtjRr+Css4YjHyrk02dFJICqF5LQtemaTyRNFgzW7AKb7ABySUCbyF6dmlo4NDY9BqhLFOGHOzOIDTfQDb1XS30chBzSBtzyA090yTDY8uV5zX1N/orVFKzh9Rgrho1wGo13O9r2VnD+BBIBI8Okuba++x9B6rscVFE2xjhvrva3nqrUcMl/hYBpb8/y9kUFoB8F4TyAZYGt233RLT4O8DWQDyC1fspGrpbX5aAJARju3Lr2vufJOhORVjp4mhwc8vzWuN+fhtqVZY4X7sXkdgnRS6dyG2vgNP8Cnc15A1A3v8AlZMQxpkN7hrRbTrfxTCwfPIdbbH8PdemAX78hPgTZeXjBNmEkdAkB4xzBqGk3bfa+l9voFI17tLR2F+ZsnZ3EDK22puDy9k5jX/MR5AfqgCtTRSgkyFrr9LgDpud1bAPgFGKQcyT5lTtaBoEwGGIHfVSJJj5QNyAgQ9eWWXXcQwRfHI0eoWO/jHPpBBJJ5NNvc2Ci5JdklFsJ2UzBs0DW+y9kmaNyEK5sQm2YyEdXkk+wsns4Ue//Xqnu8GjKPpqlv8Aoe37NWs4hgjHeePcLEn4yLtIIXyeIabe5C1qPhemj1EQJ6u1P1WsyBo2AHkEXIftQEvOIz7NbED1Nz7BMHBD5NZ6h7vAaD2R3lXmVR2/Y9wL0XB1NHtGCep1WpHh7G7NA9FouamEJqKQWyoYh0TDGrZCY5qYWUnRqJ0auuaoXNSaGmUnMTCxXHMUbmJUSs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ru-RU" altLang="ru-RU" smtClean="0">
              <a:solidFill>
                <a:prstClr val="black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3CC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Autofit/>
          </a:bodyPr>
          <a:lstStyle/>
          <a:p>
            <a:r>
              <a:rPr lang="ru-RU" sz="20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Структура доходов проекта бюджета Калининского сельского поселения Ремонтненского района на 2025-2027 годы</a:t>
            </a:r>
            <a:br>
              <a:rPr lang="ru-RU" sz="20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2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                   </a:t>
            </a:r>
            <a:r>
              <a:rPr lang="ru-RU" sz="11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(тыс. рублей)</a:t>
            </a:r>
            <a:endParaRPr lang="ru-RU" sz="2200" dirty="0"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85222599"/>
              </p:ext>
            </p:extLst>
          </p:nvPr>
        </p:nvGraphicFramePr>
        <p:xfrm>
          <a:off x="179511" y="1196749"/>
          <a:ext cx="8784977" cy="55420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4604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530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530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3291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30883"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Наименование </a:t>
                      </a:r>
                      <a:endParaRPr lang="ru-RU" sz="11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Проект на 2025 год</a:t>
                      </a: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Проект на 2026 год</a:t>
                      </a: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Проект на 2027 год</a:t>
                      </a: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160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Налоговые доходы</a:t>
                      </a:r>
                      <a:endParaRPr kumimoji="0" lang="ru-RU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2337,8</a:t>
                      </a:r>
                      <a:endParaRPr lang="ru-RU" sz="11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2388,1</a:t>
                      </a:r>
                      <a:endParaRPr lang="ru-RU" sz="11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2446,1</a:t>
                      </a:r>
                      <a:endParaRPr lang="ru-RU" sz="11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160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Налог на доходы физических лиц</a:t>
                      </a:r>
                      <a:endParaRPr kumimoji="0" lang="ru-RU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tantia" pitchFamily="18" charset="0"/>
                      </a:endParaRPr>
                    </a:p>
                  </a:txBody>
                  <a:tcPr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503,4</a:t>
                      </a:r>
                      <a:endParaRPr lang="ru-RU" sz="1100" b="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77850" algn="r"/>
                        </a:tabLst>
                      </a:pPr>
                      <a:r>
                        <a:rPr lang="ru-RU" sz="1100" b="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523,5</a:t>
                      </a:r>
                      <a:endParaRPr lang="ru-RU" sz="1100" b="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77850" algn="r"/>
                        </a:tabLst>
                      </a:pPr>
                      <a:r>
                        <a:rPr lang="ru-RU" sz="1100" b="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539,2</a:t>
                      </a:r>
                      <a:endParaRPr lang="ru-RU" sz="1100" b="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160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tantia" pitchFamily="18" charset="0"/>
                        </a:rPr>
                        <a:t>Единый сельскохозяйственный налог</a:t>
                      </a:r>
                    </a:p>
                  </a:txBody>
                  <a:tcPr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1151,1</a:t>
                      </a:r>
                      <a:endParaRPr lang="ru-RU" sz="1100" b="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77850" algn="r"/>
                        </a:tabLst>
                      </a:pPr>
                      <a:r>
                        <a:rPr lang="ru-RU" sz="1100" b="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1181,1</a:t>
                      </a:r>
                      <a:endParaRPr lang="ru-RU" sz="1100" b="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77850" algn="r"/>
                        </a:tabLst>
                      </a:pPr>
                      <a:r>
                        <a:rPr lang="ru-RU" sz="1100" b="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784,8</a:t>
                      </a:r>
                      <a:endParaRPr lang="ru-RU" sz="1100" b="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6160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Налог на имущество физических лиц</a:t>
                      </a:r>
                      <a:endParaRPr kumimoji="0" lang="ru-RU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tantia" pitchFamily="18" charset="0"/>
                      </a:endParaRPr>
                    </a:p>
                  </a:txBody>
                  <a:tcPr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34010" algn="ctr"/>
                          <a:tab pos="668020" algn="r"/>
                        </a:tabLst>
                      </a:pPr>
                      <a:r>
                        <a:rPr lang="ru-RU" sz="1100" b="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127,1</a:t>
                      </a:r>
                      <a:endParaRPr lang="ru-RU" sz="1100" b="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77850" algn="r"/>
                        </a:tabLst>
                      </a:pPr>
                      <a:r>
                        <a:rPr lang="ru-RU" sz="1100" b="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127,1</a:t>
                      </a:r>
                      <a:endParaRPr lang="ru-RU" sz="1100" b="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77850" algn="r"/>
                        </a:tabLst>
                      </a:pPr>
                      <a:r>
                        <a:rPr lang="ru-RU" sz="1100" b="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127,1</a:t>
                      </a:r>
                      <a:endParaRPr lang="ru-RU" sz="1100" b="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6160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Земельный налог</a:t>
                      </a:r>
                      <a:endParaRPr kumimoji="0" lang="ru-RU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tantia" pitchFamily="18" charset="0"/>
                      </a:endParaRPr>
                    </a:p>
                  </a:txBody>
                  <a:tcPr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482,2</a:t>
                      </a:r>
                      <a:endParaRPr lang="ru-RU" sz="1100" b="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77850" algn="r"/>
                        </a:tabLst>
                      </a:pPr>
                      <a:r>
                        <a:rPr lang="ru-RU" sz="1100" b="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482,2</a:t>
                      </a:r>
                      <a:endParaRPr lang="ru-RU" sz="1100" b="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77850" algn="r"/>
                        </a:tabLst>
                      </a:pPr>
                      <a:r>
                        <a:rPr lang="ru-RU" sz="1100" b="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482,2</a:t>
                      </a:r>
                      <a:endParaRPr lang="ru-RU" sz="1100" b="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6160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Государственная пошлина</a:t>
                      </a:r>
                      <a:endParaRPr kumimoji="0" lang="ru-RU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tantia" pitchFamily="18" charset="0"/>
                      </a:endParaRPr>
                    </a:p>
                  </a:txBody>
                  <a:tcPr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2,9</a:t>
                      </a:r>
                      <a:endParaRPr lang="ru-RU" sz="1100" b="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77850" algn="r"/>
                        </a:tabLst>
                      </a:pPr>
                      <a:r>
                        <a:rPr lang="ru-RU" sz="1100" b="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3,0</a:t>
                      </a:r>
                      <a:endParaRPr lang="ru-RU" sz="1100" b="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77850" algn="r"/>
                        </a:tabLst>
                      </a:pPr>
                      <a:r>
                        <a:rPr lang="ru-RU" sz="1100" b="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3,1</a:t>
                      </a:r>
                      <a:endParaRPr lang="ru-RU" sz="1100" b="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5971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Неналоговые доходы</a:t>
                      </a:r>
                      <a:endParaRPr kumimoji="0" lang="ru-RU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Times New Roman" pitchFamily="18" charset="0"/>
                          <a:cs typeface="Times New Roman" pitchFamily="18" charset="0"/>
                        </a:rPr>
                        <a:t>71,1</a:t>
                      </a:r>
                      <a:endParaRPr lang="ru-RU" sz="11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Times New Roman" pitchFamily="18" charset="0"/>
                          <a:cs typeface="Times New Roman" pitchFamily="18" charset="0"/>
                        </a:rPr>
                        <a:t>71,2</a:t>
                      </a:r>
                      <a:endParaRPr lang="ru-RU" sz="11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Times New Roman" pitchFamily="18" charset="0"/>
                          <a:cs typeface="Times New Roman" pitchFamily="18" charset="0"/>
                        </a:rPr>
                        <a:t>71,4</a:t>
                      </a:r>
                      <a:endParaRPr lang="ru-RU" sz="11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30883">
                <a:tc>
                  <a:txBody>
                    <a:bodyPr/>
                    <a:lstStyle/>
                    <a:p>
                      <a:r>
                        <a:rPr kumimoji="0" lang="ru-RU" sz="11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Прочие доходы от оказания платных услуг (работ) получателями средств бюджетов сельских поселений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54,3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54,3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54,4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30883">
                <a:tc>
                  <a:txBody>
                    <a:bodyPr/>
                    <a:lstStyle/>
                    <a:p>
                      <a:r>
                        <a:rPr kumimoji="0" lang="ru-RU" sz="11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Доходы, поступающие в порядке возмещения расходов, понесенных в связи с эксплуатацией имущества сельских поселений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15,0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15,0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15,0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5489970"/>
                  </a:ext>
                </a:extLst>
              </a:tr>
              <a:tr h="43088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Денежные взыскания (штрафы), установленные законами субъектов Российской Федерации за несоблюдение муниципальных правовых актов</a:t>
                      </a:r>
                    </a:p>
                  </a:txBody>
                  <a:tcPr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latin typeface="Times New Roman"/>
                          <a:ea typeface="Times New Roman"/>
                          <a:cs typeface="Times New Roman"/>
                        </a:rPr>
                        <a:t>1,8</a:t>
                      </a:r>
                      <a:endParaRPr lang="ru-RU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77850" algn="r"/>
                        </a:tabLst>
                      </a:pPr>
                      <a:r>
                        <a:rPr lang="ru-RU" sz="1100" dirty="0" smtClean="0">
                          <a:latin typeface="Times New Roman"/>
                          <a:ea typeface="Times New Roman"/>
                          <a:cs typeface="Times New Roman"/>
                        </a:rPr>
                        <a:t>1,9</a:t>
                      </a:r>
                      <a:endParaRPr lang="ru-RU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77850" algn="r"/>
                        </a:tabLst>
                      </a:pPr>
                      <a:r>
                        <a:rPr lang="ru-RU" sz="1100" dirty="0" smtClean="0">
                          <a:latin typeface="Times New Roman"/>
                          <a:ea typeface="Times New Roman"/>
                          <a:cs typeface="Times New Roman"/>
                        </a:rPr>
                        <a:t>2,0</a:t>
                      </a:r>
                      <a:endParaRPr lang="ru-RU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0921001"/>
                  </a:ext>
                </a:extLst>
              </a:tr>
              <a:tr h="26160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Безвозмездные поступления</a:t>
                      </a:r>
                      <a:endParaRPr kumimoji="0" lang="ru-RU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tantia" pitchFamily="18" charset="0"/>
                      </a:endParaRPr>
                    </a:p>
                  </a:txBody>
                  <a:tcPr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Times New Roman" pitchFamily="18" charset="0"/>
                          <a:cs typeface="Times New Roman" pitchFamily="18" charset="0"/>
                        </a:rPr>
                        <a:t>8746,7</a:t>
                      </a:r>
                      <a:endParaRPr lang="ru-RU" sz="11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Times New Roman" pitchFamily="18" charset="0"/>
                          <a:cs typeface="Times New Roman" pitchFamily="18" charset="0"/>
                        </a:rPr>
                        <a:t>7504,5</a:t>
                      </a:r>
                      <a:endParaRPr lang="ru-RU" sz="11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Times New Roman" pitchFamily="18" charset="0"/>
                          <a:cs typeface="Times New Roman" pitchFamily="18" charset="0"/>
                        </a:rPr>
                        <a:t>4371,1</a:t>
                      </a:r>
                      <a:endParaRPr lang="ru-RU" sz="11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56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Дотации бюджетам сельских поселений на поддержку мер по обеспечению сбалансированности бюджетов</a:t>
                      </a:r>
                      <a:endParaRPr kumimoji="0" lang="ru-RU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416,2</a:t>
                      </a:r>
                      <a:endParaRPr lang="ru-RU" sz="1100" b="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77850" algn="r"/>
                        </a:tabLst>
                      </a:pPr>
                      <a:r>
                        <a:rPr lang="ru-RU" sz="1100" b="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0,0</a:t>
                      </a:r>
                      <a:endParaRPr lang="ru-RU" sz="1100" b="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77850" algn="r"/>
                        </a:tabLst>
                      </a:pPr>
                      <a:r>
                        <a:rPr lang="ru-RU" sz="1100" b="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0,0</a:t>
                      </a:r>
                      <a:endParaRPr lang="ru-RU" sz="1100" b="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3088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Дотации бюджетам сельских поселений на выравнивание бюджетной обеспеченности из бюджетов муниципальных районов</a:t>
                      </a:r>
                      <a:endParaRPr kumimoji="0" lang="ru-RU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8125,3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7312,8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4370,9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1122670"/>
                  </a:ext>
                </a:extLst>
              </a:tr>
              <a:tr h="26160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Субвенции бюджетам бюджетной системы Российской Федерации </a:t>
                      </a:r>
                      <a:endParaRPr kumimoji="0" lang="ru-RU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175,6</a:t>
                      </a:r>
                      <a:endParaRPr lang="ru-RU" sz="1100" b="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77850" algn="r"/>
                        </a:tabLst>
                      </a:pPr>
                      <a:r>
                        <a:rPr lang="ru-RU" sz="1100" b="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191,7</a:t>
                      </a:r>
                      <a:endParaRPr lang="ru-RU" sz="1100" b="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77850" algn="r"/>
                        </a:tabLst>
                      </a:pPr>
                      <a:r>
                        <a:rPr lang="ru-RU" sz="1100" b="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0,2</a:t>
                      </a:r>
                      <a:endParaRPr lang="ru-RU" sz="1100" b="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6160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Иные межбюджетные трансферты</a:t>
                      </a:r>
                      <a:endParaRPr kumimoji="0" lang="ru-RU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tantia" pitchFamily="18" charset="0"/>
                      </a:endParaRPr>
                    </a:p>
                  </a:txBody>
                  <a:tcPr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29,6</a:t>
                      </a:r>
                      <a:endParaRPr lang="ru-RU" sz="1100" b="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77850" algn="r"/>
                        </a:tabLst>
                      </a:pPr>
                      <a:r>
                        <a:rPr lang="ru-RU" sz="1100" b="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0,0</a:t>
                      </a:r>
                      <a:endParaRPr lang="ru-RU" sz="1100" b="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77850" algn="r"/>
                        </a:tabLst>
                      </a:pPr>
                      <a:r>
                        <a:rPr lang="ru-RU" sz="1100" b="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0,0</a:t>
                      </a:r>
                      <a:endParaRPr lang="ru-RU" sz="1100" b="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1739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Итого доходов</a:t>
                      </a:r>
                    </a:p>
                  </a:txBody>
                  <a:tcPr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11084,5</a:t>
                      </a:r>
                      <a:endParaRPr lang="ru-RU" sz="11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77850" algn="r"/>
                        </a:tabLst>
                      </a:pPr>
                      <a:r>
                        <a:rPr lang="ru-RU" sz="1100" b="1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9892,6</a:t>
                      </a:r>
                      <a:endParaRPr lang="ru-RU" sz="11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77850" algn="r"/>
                        </a:tabLst>
                      </a:pPr>
                      <a:r>
                        <a:rPr lang="ru-RU" sz="1100" b="1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6817,2</a:t>
                      </a:r>
                      <a:endParaRPr lang="ru-RU" sz="11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3CC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428596" y="428604"/>
            <a:ext cx="842968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Структура расходов проекта бюджета Калининского сельского поселения Ремонтненского района</a:t>
            </a:r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на 2025-2027 годы</a:t>
            </a:r>
            <a:endParaRPr lang="ru-RU" sz="2000" b="1" dirty="0"/>
          </a:p>
        </p:txBody>
      </p:sp>
      <p:graphicFrame>
        <p:nvGraphicFramePr>
          <p:cNvPr id="13" name="Таблица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3385579"/>
              </p:ext>
            </p:extLst>
          </p:nvPr>
        </p:nvGraphicFramePr>
        <p:xfrm>
          <a:off x="428596" y="1428736"/>
          <a:ext cx="8215368" cy="47200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71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7163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001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7163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088710"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Наименование 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Проект</a:t>
                      </a:r>
                    </a:p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на 2025 год</a:t>
                      </a:r>
                    </a:p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(тыс.руб.)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Проект</a:t>
                      </a:r>
                    </a:p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на 2026 год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(тыс.руб.)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Проект</a:t>
                      </a:r>
                    </a:p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на 2027 год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(тыс.руб.)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2010">
                <a:tc>
                  <a:txBody>
                    <a:bodyPr/>
                    <a:lstStyle/>
                    <a:p>
                      <a:r>
                        <a:rPr lang="ru-RU" sz="12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Общегосударственные вопросы</a:t>
                      </a:r>
                      <a:endParaRPr lang="ru-RU" sz="12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18" marB="45718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  <a:tabLst>
                          <a:tab pos="637540" algn="r"/>
                        </a:tabLst>
                      </a:pPr>
                      <a:r>
                        <a:rPr lang="ru-RU" sz="1200" b="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4789,3</a:t>
                      </a:r>
                      <a:endParaRPr lang="ru-RU" sz="1200" b="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  <a:tabLst>
                          <a:tab pos="637540" algn="r"/>
                        </a:tabLst>
                      </a:pPr>
                      <a:r>
                        <a:rPr lang="ru-RU" sz="1200" b="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4374,0</a:t>
                      </a:r>
                      <a:endParaRPr lang="ru-RU" sz="1200" b="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  <a:tabLst>
                          <a:tab pos="637540" algn="r"/>
                        </a:tabLst>
                      </a:pPr>
                      <a:r>
                        <a:rPr lang="ru-RU" sz="1200" b="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1517,9</a:t>
                      </a:r>
                      <a:endParaRPr lang="ru-RU" sz="1200" b="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2010">
                <a:tc>
                  <a:txBody>
                    <a:bodyPr/>
                    <a:lstStyle/>
                    <a:p>
                      <a:r>
                        <a:rPr lang="ru-RU" sz="12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Национальная оборона</a:t>
                      </a:r>
                      <a:endParaRPr lang="ru-RU" sz="12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18" marB="45718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175,4</a:t>
                      </a:r>
                      <a:endParaRPr lang="ru-RU" sz="1200" b="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191,5</a:t>
                      </a:r>
                      <a:endParaRPr lang="ru-RU" sz="1200" b="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 b="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0,0</a:t>
                      </a: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46310">
                <a:tc>
                  <a:txBody>
                    <a:bodyPr/>
                    <a:lstStyle/>
                    <a:p>
                      <a:r>
                        <a:rPr lang="ru-RU" sz="12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Национальная безопасность и правоохранительная деятельность</a:t>
                      </a:r>
                      <a:endParaRPr lang="ru-RU" sz="12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18" marB="45718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3,0</a:t>
                      </a:r>
                      <a:endParaRPr lang="ru-RU" sz="1200" b="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3,0</a:t>
                      </a:r>
                      <a:endParaRPr lang="ru-RU" sz="1200" b="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3,0</a:t>
                      </a:r>
                      <a:endParaRPr lang="ru-RU" sz="1200" b="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2010">
                <a:tc>
                  <a:txBody>
                    <a:bodyPr/>
                    <a:lstStyle/>
                    <a:p>
                      <a:r>
                        <a:rPr lang="ru-RU" sz="12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Жилищно-коммунальное хозяйство</a:t>
                      </a:r>
                      <a:endParaRPr lang="ru-RU" sz="12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18" marB="45718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297,1</a:t>
                      </a:r>
                      <a:endParaRPr lang="ru-RU" sz="1200" b="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41,0</a:t>
                      </a:r>
                      <a:endParaRPr lang="ru-RU" sz="1200" b="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41,0</a:t>
                      </a:r>
                      <a:endParaRPr lang="ru-RU" sz="1200" b="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2010">
                <a:tc>
                  <a:txBody>
                    <a:bodyPr/>
                    <a:lstStyle/>
                    <a:p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Культура, кинематография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5374,5</a:t>
                      </a:r>
                      <a:endParaRPr lang="ru-RU" sz="1200" b="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4975,9</a:t>
                      </a:r>
                      <a:endParaRPr lang="ru-RU" sz="1200" b="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5051,3</a:t>
                      </a:r>
                      <a:endParaRPr lang="ru-RU" sz="1200" b="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2010">
                <a:tc>
                  <a:txBody>
                    <a:bodyPr/>
                    <a:lstStyle/>
                    <a:p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Социальная политика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18" marB="45718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394,2</a:t>
                      </a:r>
                      <a:endParaRPr lang="ru-RU" sz="1200" b="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286,2</a:t>
                      </a:r>
                      <a:endParaRPr lang="ru-RU" sz="1200" b="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183,0</a:t>
                      </a:r>
                      <a:endParaRPr lang="ru-RU" sz="1200" b="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2010">
                <a:tc>
                  <a:txBody>
                    <a:bodyPr/>
                    <a:lstStyle/>
                    <a:p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Физическая культура и спорт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18" marB="45718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1,0</a:t>
                      </a:r>
                      <a:endParaRPr lang="ru-RU" sz="1200" b="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1,0</a:t>
                      </a:r>
                      <a:endParaRPr lang="ru-RU" sz="1200" b="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1,0</a:t>
                      </a:r>
                      <a:endParaRPr lang="ru-RU" sz="1200" b="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624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Межбюджетные трансферты общего характера бюджетам бюджетной системы</a:t>
                      </a:r>
                      <a:r>
                        <a:rPr lang="ru-RU" sz="120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Российской Федерации</a:t>
                      </a:r>
                      <a:endParaRPr lang="ru-RU" sz="120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15,0</a:t>
                      </a:r>
                      <a:endParaRPr lang="ru-RU" sz="1200" b="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0,0</a:t>
                      </a:r>
                      <a:endParaRPr lang="ru-RU" sz="1200" b="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0,0</a:t>
                      </a:r>
                      <a:endParaRPr lang="ru-RU" sz="1200" b="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6201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Всего расходов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11084,5</a:t>
                      </a:r>
                      <a:endParaRPr lang="ru-RU" sz="12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9892,6</a:t>
                      </a:r>
                      <a:endParaRPr lang="ru-RU" sz="12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6817,2</a:t>
                      </a:r>
                      <a:endParaRPr lang="ru-RU" sz="12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3CC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00034" y="285729"/>
            <a:ext cx="828680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altLang="ru-RU" sz="2000" b="1" dirty="0" smtClean="0">
                <a:latin typeface="Times New Roman" pitchFamily="18" charset="0"/>
                <a:cs typeface="Times New Roman" pitchFamily="18" charset="0"/>
              </a:rPr>
              <a:t>На 2025 – 2027 годы в проекте бюджета Калининского сельского поселения предусмотрены следующие муниципальные программы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4092448"/>
              </p:ext>
            </p:extLst>
          </p:nvPr>
        </p:nvGraphicFramePr>
        <p:xfrm>
          <a:off x="357158" y="1071547"/>
          <a:ext cx="8358247" cy="543626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006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290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001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7163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5732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76324">
                <a:tc>
                  <a:txBody>
                    <a:bodyPr/>
                    <a:lstStyle/>
                    <a:p>
                      <a:r>
                        <a:rPr lang="ru-RU" sz="14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/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Наименование программы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Проект</a:t>
                      </a:r>
                    </a:p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на 2025 год</a:t>
                      </a:r>
                    </a:p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(тыс.руб.)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Проект</a:t>
                      </a:r>
                    </a:p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на 2026 год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(тыс.руб.)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Проект</a:t>
                      </a:r>
                    </a:p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на 2027 год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(тыс.руб.)</a:t>
                      </a: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5245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1.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0" lang="ru-RU" sz="1200" kern="120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Социальная поддержка граждан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latin typeface="Times New Roman"/>
                          <a:ea typeface="Times New Roman"/>
                          <a:cs typeface="Times New Roman"/>
                        </a:rPr>
                        <a:t>394,2</a:t>
                      </a:r>
                      <a:endParaRPr lang="ru-RU" sz="1200" b="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latin typeface="Times New Roman"/>
                          <a:ea typeface="Times New Roman"/>
                          <a:cs typeface="Times New Roman"/>
                        </a:rPr>
                        <a:t>286,2</a:t>
                      </a:r>
                      <a:endParaRPr lang="ru-RU" sz="1200" b="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latin typeface="Times New Roman"/>
                          <a:ea typeface="Times New Roman"/>
                          <a:cs typeface="Times New Roman"/>
                        </a:rPr>
                        <a:t>183,0</a:t>
                      </a:r>
                      <a:endParaRPr lang="ru-RU" sz="1200" b="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71504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2.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0" lang="ru-RU" sz="1200" b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Обеспечение качественными жилищно-коммунальными услугами населения Калининского сельского поселения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latin typeface="Times New Roman"/>
                          <a:ea typeface="Times New Roman"/>
                          <a:cs typeface="Times New Roman"/>
                        </a:rPr>
                        <a:t>267,1</a:t>
                      </a:r>
                      <a:endParaRPr lang="ru-RU" sz="1200" b="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latin typeface="Times New Roman"/>
                          <a:ea typeface="Times New Roman"/>
                          <a:cs typeface="Times New Roman"/>
                        </a:rPr>
                        <a:t>31,0</a:t>
                      </a:r>
                      <a:endParaRPr lang="ru-RU" sz="1200" b="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latin typeface="Times New Roman"/>
                          <a:ea typeface="Times New Roman"/>
                          <a:cs typeface="Times New Roman"/>
                        </a:rPr>
                        <a:t>31,0</a:t>
                      </a:r>
                      <a:endParaRPr lang="ru-RU" sz="1200" b="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1490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3.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Обеспечение общественного порядка и профилактика правонарушений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dirty="0" smtClean="0">
                          <a:latin typeface="Times New Roman" pitchFamily="18" charset="0"/>
                          <a:cs typeface="Times New Roman" pitchFamily="18" charset="0"/>
                        </a:rPr>
                        <a:t>3,0</a:t>
                      </a:r>
                      <a:endParaRPr lang="ru-RU" sz="12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dirty="0" smtClean="0">
                          <a:latin typeface="Times New Roman" pitchFamily="18" charset="0"/>
                          <a:cs typeface="Times New Roman" pitchFamily="18" charset="0"/>
                        </a:rPr>
                        <a:t>3,0</a:t>
                      </a:r>
                      <a:endParaRPr lang="ru-RU" sz="12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dirty="0" smtClean="0">
                          <a:latin typeface="Times New Roman" pitchFamily="18" charset="0"/>
                          <a:cs typeface="Times New Roman" pitchFamily="18" charset="0"/>
                        </a:rPr>
                        <a:t>3,0</a:t>
                      </a:r>
                      <a:endParaRPr lang="ru-RU" sz="12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3553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4.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Защита населения и территории от чрезвычайных ситуаций, обеспечение пожарной безопасности и безопасности людей на водных объектах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dirty="0" smtClean="0">
                          <a:latin typeface="Times New Roman" pitchFamily="18" charset="0"/>
                          <a:cs typeface="Times New Roman" pitchFamily="18" charset="0"/>
                        </a:rPr>
                        <a:t>3,0</a:t>
                      </a:r>
                      <a:endParaRPr lang="ru-RU" sz="12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dirty="0" smtClean="0">
                          <a:latin typeface="Times New Roman" pitchFamily="18" charset="0"/>
                          <a:cs typeface="Times New Roman" pitchFamily="18" charset="0"/>
                        </a:rPr>
                        <a:t>3,0</a:t>
                      </a:r>
                      <a:endParaRPr lang="ru-RU" sz="12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dirty="0" smtClean="0">
                          <a:latin typeface="Times New Roman" pitchFamily="18" charset="0"/>
                          <a:cs typeface="Times New Roman" pitchFamily="18" charset="0"/>
                        </a:rPr>
                        <a:t>3,0</a:t>
                      </a:r>
                      <a:endParaRPr lang="ru-RU" sz="12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22900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5.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Развитие культуры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latin typeface="Times New Roman"/>
                          <a:ea typeface="Times New Roman"/>
                          <a:cs typeface="Times New Roman"/>
                        </a:rPr>
                        <a:t>5389,5</a:t>
                      </a:r>
                      <a:endParaRPr lang="ru-RU" sz="1200" b="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latin typeface="Times New Roman"/>
                          <a:ea typeface="Times New Roman"/>
                          <a:cs typeface="Times New Roman"/>
                        </a:rPr>
                        <a:t>4985,9</a:t>
                      </a:r>
                      <a:endParaRPr lang="ru-RU" sz="1200" b="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latin typeface="Times New Roman"/>
                          <a:ea typeface="Times New Roman"/>
                          <a:cs typeface="Times New Roman"/>
                        </a:rPr>
                        <a:t>5061,3</a:t>
                      </a: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85752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6.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Развитие физической культуры и спорта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dirty="0" smtClean="0">
                          <a:latin typeface="Times New Roman" pitchFamily="18" charset="0"/>
                          <a:cs typeface="Times New Roman" pitchFamily="18" charset="0"/>
                        </a:rPr>
                        <a:t>1,0</a:t>
                      </a:r>
                      <a:endParaRPr lang="ru-RU" sz="12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dirty="0" smtClean="0">
                          <a:latin typeface="Times New Roman" pitchFamily="18" charset="0"/>
                          <a:cs typeface="Times New Roman" pitchFamily="18" charset="0"/>
                        </a:rPr>
                        <a:t>1,0</a:t>
                      </a:r>
                      <a:endParaRPr lang="ru-RU" sz="12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dirty="0" smtClean="0">
                          <a:latin typeface="Times New Roman" pitchFamily="18" charset="0"/>
                          <a:cs typeface="Times New Roman" pitchFamily="18" charset="0"/>
                        </a:rPr>
                        <a:t>1,0</a:t>
                      </a:r>
                      <a:endParaRPr lang="ru-RU" sz="12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93553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7.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Управление муниципальными финансами и создание условий для эффективного управления муниципальными финансами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latin typeface="Times New Roman"/>
                          <a:ea typeface="Times New Roman"/>
                          <a:cs typeface="Times New Roman"/>
                        </a:rPr>
                        <a:t>4741,3</a:t>
                      </a:r>
                      <a:endParaRPr lang="ru-RU" sz="1200" b="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latin typeface="Times New Roman"/>
                          <a:ea typeface="Times New Roman"/>
                          <a:cs typeface="Times New Roman"/>
                        </a:rPr>
                        <a:t>3721,0</a:t>
                      </a:r>
                      <a:endParaRPr lang="ru-RU" sz="1200" b="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latin typeface="Times New Roman"/>
                          <a:ea typeface="Times New Roman"/>
                          <a:cs typeface="Times New Roman"/>
                        </a:rPr>
                        <a:t>1129,0</a:t>
                      </a:r>
                      <a:endParaRPr lang="ru-RU" sz="1200" b="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93553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8.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Муниципальная политика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dirty="0" smtClean="0">
                          <a:latin typeface="Times New Roman" pitchFamily="18" charset="0"/>
                          <a:cs typeface="Times New Roman" pitchFamily="18" charset="0"/>
                        </a:rPr>
                        <a:t>31,0</a:t>
                      </a:r>
                      <a:endParaRPr lang="ru-RU" sz="12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dirty="0" smtClean="0">
                          <a:latin typeface="Times New Roman" pitchFamily="18" charset="0"/>
                          <a:cs typeface="Times New Roman" pitchFamily="18" charset="0"/>
                        </a:rPr>
                        <a:t>21,0</a:t>
                      </a:r>
                      <a:endParaRPr lang="ru-RU" sz="12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dirty="0" smtClean="0">
                          <a:latin typeface="Times New Roman" pitchFamily="18" charset="0"/>
                          <a:cs typeface="Times New Roman" pitchFamily="18" charset="0"/>
                        </a:rPr>
                        <a:t>21,0</a:t>
                      </a:r>
                      <a:endParaRPr lang="ru-RU" sz="12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93553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9.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Охрана окружающей среды и рациональное природопользование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latin typeface="Times New Roman"/>
                          <a:ea typeface="Times New Roman"/>
                          <a:cs typeface="Times New Roman"/>
                        </a:rPr>
                        <a:t>10,0</a:t>
                      </a:r>
                      <a:endParaRPr lang="ru-RU" sz="1200" b="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latin typeface="Times New Roman"/>
                          <a:ea typeface="Times New Roman"/>
                          <a:cs typeface="Times New Roman"/>
                        </a:rPr>
                        <a:t>10,0</a:t>
                      </a:r>
                      <a:endParaRPr lang="ru-RU" sz="1200" b="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latin typeface="Times New Roman"/>
                          <a:ea typeface="Times New Roman"/>
                          <a:cs typeface="Times New Roman"/>
                        </a:rPr>
                        <a:t>10,0</a:t>
                      </a:r>
                      <a:endParaRPr lang="ru-RU" sz="1200" b="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93553"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ВСЕГО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10860,1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9061,2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6442,3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3CC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85786" y="428605"/>
            <a:ext cx="771530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Структура расходов по программному принципу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73116764"/>
              </p:ext>
            </p:extLst>
          </p:nvPr>
        </p:nvGraphicFramePr>
        <p:xfrm>
          <a:off x="428596" y="1397000"/>
          <a:ext cx="8286808" cy="2730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738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673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573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73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5736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09589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</a:t>
                      </a:r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/</a:t>
                      </a:r>
                      <a:r>
                        <a:rPr lang="ru-RU" sz="16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</a:t>
                      </a:r>
                      <a:endParaRPr lang="ru-RU" sz="160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Наименование 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Проект</a:t>
                      </a:r>
                    </a:p>
                    <a:p>
                      <a:pPr algn="ctr"/>
                      <a:r>
                        <a:rPr lang="ru-RU" sz="1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на 2025 год</a:t>
                      </a:r>
                    </a:p>
                    <a:p>
                      <a:pPr algn="ctr"/>
                      <a:r>
                        <a:rPr lang="ru-RU" sz="1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(тыс.руб.)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Проект</a:t>
                      </a:r>
                    </a:p>
                    <a:p>
                      <a:pPr algn="ctr"/>
                      <a:r>
                        <a:rPr lang="ru-RU" sz="1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на 2026 год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(тыс.руб.)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Проект</a:t>
                      </a:r>
                    </a:p>
                    <a:p>
                      <a:pPr algn="ctr"/>
                      <a:r>
                        <a:rPr lang="ru-RU" sz="1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на 2027 год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(тыс.руб.)</a:t>
                      </a: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1.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Программные расходы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10860,1</a:t>
                      </a:r>
                      <a:endParaRPr lang="ru-RU" sz="1600" b="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9062,1</a:t>
                      </a:r>
                      <a:endParaRPr lang="ru-RU" sz="1600" b="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6442,3</a:t>
                      </a:r>
                      <a:endParaRPr lang="ru-RU" sz="1600" b="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2.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Непрограммные</a:t>
                      </a: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 расходы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224,4</a:t>
                      </a:r>
                      <a:endParaRPr lang="ru-RU" sz="1600" b="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830,5</a:t>
                      </a:r>
                      <a:endParaRPr lang="ru-RU" sz="1600" b="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374,9</a:t>
                      </a:r>
                      <a:endParaRPr lang="ru-RU" sz="1600" b="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26472">
                <a:tc>
                  <a:txBody>
                    <a:bodyPr/>
                    <a:lstStyle/>
                    <a:p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Всего расходов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11084,5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9892,6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6817,2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Яркая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Обычная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3111</TotalTime>
  <Words>623</Words>
  <Application>Microsoft Office PowerPoint</Application>
  <PresentationFormat>Экран (4:3)</PresentationFormat>
  <Paragraphs>261</Paragraphs>
  <Slides>11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20" baseType="lpstr">
      <vt:lpstr>Arial</vt:lpstr>
      <vt:lpstr>Calibri</vt:lpstr>
      <vt:lpstr>Constantia</vt:lpstr>
      <vt:lpstr>Times New Roman</vt:lpstr>
      <vt:lpstr>Tw Cen MT</vt:lpstr>
      <vt:lpstr>Wingdings</vt:lpstr>
      <vt:lpstr>Wingdings 2</vt:lpstr>
      <vt:lpstr>Wingdings 3</vt:lpstr>
      <vt:lpstr>Апекс</vt:lpstr>
      <vt:lpstr>Бюджет для граждан</vt:lpstr>
      <vt:lpstr> Уважаемые жители Калининского сельского поселения! </vt:lpstr>
      <vt:lpstr>    </vt:lpstr>
      <vt:lpstr>Основные понятия</vt:lpstr>
      <vt:lpstr>Основные характеристики проекта бюджета Калининского сельского поселения Ремонтненского района  на 2025-2027 годы</vt:lpstr>
      <vt:lpstr>Структура доходов проекта бюджета Калининского сельского поселения Ремонтненского района на 2025-2027 годы                                                                                               (тыс. рублей)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Проект бюджета Барабанщиковскго сельского поселения 2016г.</dc:title>
  <dc:creator>1</dc:creator>
  <cp:lastModifiedBy>User</cp:lastModifiedBy>
  <cp:revision>346</cp:revision>
  <dcterms:created xsi:type="dcterms:W3CDTF">2015-12-04T10:25:22Z</dcterms:created>
  <dcterms:modified xsi:type="dcterms:W3CDTF">2025-01-21T07:48:38Z</dcterms:modified>
</cp:coreProperties>
</file>