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95" r:id="rId2"/>
    <p:sldId id="282" r:id="rId3"/>
    <p:sldId id="299" r:id="rId4"/>
    <p:sldId id="283" r:id="rId5"/>
    <p:sldId id="300" r:id="rId6"/>
    <p:sldId id="301" r:id="rId7"/>
    <p:sldId id="298" r:id="rId8"/>
    <p:sldId id="302" r:id="rId9"/>
    <p:sldId id="303" r:id="rId10"/>
    <p:sldId id="304" r:id="rId11"/>
    <p:sldId id="30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DD6CA17-F2CF-4C3B-BCD4-8545A2FB46F6}">
          <p14:sldIdLst>
            <p14:sldId id="295"/>
            <p14:sldId id="282"/>
            <p14:sldId id="299"/>
            <p14:sldId id="283"/>
            <p14:sldId id="300"/>
            <p14:sldId id="301"/>
            <p14:sldId id="298"/>
            <p14:sldId id="302"/>
            <p14:sldId id="303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00FF"/>
    <a:srgbClr val="6666FF"/>
    <a:srgbClr val="FFCCFF"/>
    <a:srgbClr val="FF99FF"/>
    <a:srgbClr val="F4D0CC"/>
    <a:srgbClr val="EE30E5"/>
    <a:srgbClr val="00FF00"/>
    <a:srgbClr val="57C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472" autoAdjust="0"/>
  </p:normalViewPr>
  <p:slideViewPr>
    <p:cSldViewPr>
      <p:cViewPr varScale="1">
        <p:scale>
          <a:sx n="115" d="100"/>
          <a:sy n="115" d="100"/>
        </p:scale>
        <p:origin x="22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518AF-36C4-4CEE-ABAB-725B2471ABC3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42BA-468B-4585-882F-509003E4E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16632" y="214291"/>
            <a:ext cx="11449272" cy="107157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Бюджет для граждан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9144000" cy="1714488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О ПРОЕКТЕ БЮДЖЕТА КАЛИНИНСКОГО СЕЛЬСКОГО ПОСЕЛЕНИЯ РЕМОНТНЕНСКОГО РАЙОНА НА </a:t>
            </a:r>
            <a:r>
              <a:rPr lang="ru-RU" sz="3200" dirty="0" smtClean="0">
                <a:solidFill>
                  <a:srgbClr val="0000FF"/>
                </a:solidFill>
              </a:rPr>
              <a:t>2024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ГОД И НА ПЛАНОВЫЙ ПЕРИОД </a:t>
            </a:r>
            <a:r>
              <a:rPr lang="ru-RU" sz="3100" dirty="0" smtClean="0">
                <a:solidFill>
                  <a:srgbClr val="0000FF"/>
                </a:solidFill>
              </a:rPr>
              <a:t>2025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И </a:t>
            </a:r>
            <a:r>
              <a:rPr lang="ru-RU" sz="3100" dirty="0" smtClean="0">
                <a:solidFill>
                  <a:srgbClr val="0000FF"/>
                </a:solidFill>
              </a:rPr>
              <a:t>2026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ГОДОВ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026" name="AutoShape 2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462180"/>
            <a:ext cx="7992888" cy="2577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6965" marR="1102360" indent="-5080" algn="ctr">
              <a:lnSpc>
                <a:spcPct val="111900"/>
              </a:lnSpc>
              <a:spcBef>
                <a:spcPts val="90"/>
              </a:spcBef>
            </a:pPr>
            <a:r>
              <a:rPr lang="ru-RU" sz="2000" b="1" spc="20" dirty="0">
                <a:latin typeface="Times New Roman" panose="02020603050405020304" pitchFamily="18" charset="0"/>
                <a:cs typeface="Times New Roman" pitchFamily="18" charset="0"/>
              </a:rPr>
              <a:t>«Б</a:t>
            </a:r>
            <a:r>
              <a:rPr lang="ru-RU" sz="2000" b="1" spc="-45" dirty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spc="-20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000" b="1" spc="1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spc="-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spc="15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0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1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b="1" spc="25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b="1" spc="25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дан» </a:t>
            </a:r>
            <a:r>
              <a:rPr lang="ru-RU" sz="2000" b="1" spc="-5" dirty="0" smtClean="0">
                <a:latin typeface="Times New Roman" pitchFamily="18" charset="0"/>
                <a:cs typeface="Times New Roman" pitchFamily="18" charset="0"/>
              </a:rPr>
              <a:t>подготовлен</a:t>
            </a:r>
            <a:r>
              <a:rPr lang="ru-RU" sz="2000" b="1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сектором экономики и финансов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635" algn="ctr">
              <a:lnSpc>
                <a:spcPct val="100000"/>
              </a:lnSpc>
              <a:spcBef>
                <a:spcPts val="360"/>
              </a:spcBef>
            </a:pPr>
            <a:r>
              <a:rPr lang="ru-RU" sz="2000" b="1" spc="25" dirty="0">
                <a:latin typeface="Times New Roman" pitchFamily="18" charset="0"/>
                <a:cs typeface="Times New Roman" pitchFamily="18" charset="0"/>
              </a:rPr>
              <a:t>Администрации</a:t>
            </a:r>
            <a:r>
              <a:rPr lang="ru-RU" sz="2000" b="1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30" dirty="0" smtClean="0"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sz="2000" b="1" spc="-30" dirty="0"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990"/>
              </a:lnSpc>
              <a:spcBef>
                <a:spcPts val="5"/>
              </a:spcBef>
            </a:pPr>
            <a:r>
              <a:rPr lang="ru-RU" sz="2000" b="1" spc="-10" dirty="0">
                <a:latin typeface="Times New Roman" pitchFamily="18" charset="0"/>
                <a:cs typeface="Times New Roman" pitchFamily="18" charset="0"/>
              </a:rPr>
              <a:t>Ростовская область</a:t>
            </a:r>
            <a:r>
              <a:rPr lang="ru-RU" sz="2000" b="1" spc="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err="1">
                <a:latin typeface="Times New Roman" pitchFamily="18" charset="0"/>
                <a:cs typeface="Times New Roman" pitchFamily="18" charset="0"/>
              </a:rPr>
              <a:t>Ремонтненский</a:t>
            </a:r>
            <a:r>
              <a:rPr lang="ru-RU" sz="2000" b="1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15" dirty="0">
                <a:latin typeface="Times New Roman" pitchFamily="18" charset="0"/>
                <a:cs typeface="Times New Roman" pitchFamily="18" charset="0"/>
              </a:rPr>
              <a:t>район,</a:t>
            </a:r>
            <a:r>
              <a:rPr lang="ru-RU" sz="2000"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15" dirty="0" err="1" smtClean="0">
                <a:latin typeface="Times New Roman" pitchFamily="18" charset="0"/>
                <a:cs typeface="Times New Roman" pitchFamily="18" charset="0"/>
              </a:rPr>
              <a:t>с.Большое</a:t>
            </a:r>
            <a:r>
              <a:rPr lang="ru-RU" sz="2000" b="1" spc="-15" dirty="0" smtClean="0">
                <a:latin typeface="Times New Roman" pitchFamily="18" charset="0"/>
                <a:cs typeface="Times New Roman" pitchFamily="18" charset="0"/>
              </a:rPr>
              <a:t> Ремонтное, </a:t>
            </a:r>
            <a:r>
              <a:rPr lang="ru-RU" sz="2000" b="1" spc="10" dirty="0" err="1" smtClean="0">
                <a:latin typeface="Times New Roman" pitchFamily="18" charset="0"/>
                <a:cs typeface="Times New Roman" pitchFamily="18" charset="0"/>
              </a:rPr>
              <a:t>ул.Ленина</a:t>
            </a:r>
            <a:r>
              <a:rPr lang="ru-RU" sz="2000" b="1" spc="10" dirty="0" smtClean="0">
                <a:latin typeface="Times New Roman" pitchFamily="18" charset="0"/>
                <a:cs typeface="Times New Roman" pitchFamily="18" charset="0"/>
              </a:rPr>
              <a:t>, д.19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0000"/>
              </a:lnSpc>
              <a:spcBef>
                <a:spcPts val="359"/>
              </a:spcBef>
            </a:pPr>
            <a:r>
              <a:rPr lang="ru-RU" sz="2000" b="1" spc="10" dirty="0">
                <a:latin typeface="Times New Roman" pitchFamily="18" charset="0"/>
                <a:cs typeface="Times New Roman" pitchFamily="18" charset="0"/>
              </a:rPr>
              <a:t>тел.</a:t>
            </a:r>
            <a:r>
              <a:rPr lang="ru-RU" sz="20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15" dirty="0">
                <a:latin typeface="Times New Roman" pitchFamily="18" charset="0"/>
                <a:cs typeface="Times New Roman" pitchFamily="18" charset="0"/>
              </a:rPr>
              <a:t>8 86379 </a:t>
            </a:r>
            <a:r>
              <a:rPr lang="ru-RU" sz="2000" b="1" spc="15" dirty="0" smtClean="0">
                <a:latin typeface="Times New Roman" pitchFamily="18" charset="0"/>
                <a:cs typeface="Times New Roman" pitchFamily="18" charset="0"/>
              </a:rPr>
              <a:t>36-4-16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07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492896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pc="-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3600" spc="-2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spc="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НИМАНИ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Е!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23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42852"/>
            <a:ext cx="7186634" cy="12747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Уважаемые жители Калининского сельского поселения!</a:t>
            </a:r>
            <a:r>
              <a:rPr lang="ru-RU" i="1" dirty="0" smtClean="0">
                <a:solidFill>
                  <a:schemeClr val="tx1"/>
                </a:solidFill>
              </a:rPr>
              <a:t/>
            </a:r>
            <a:br>
              <a:rPr lang="ru-RU" i="1" dirty="0" smtClean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519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Предлагаем Вашему вниманию издание, в котором кратко и доступно отражены основные положения проекта бюджета Калининского сельского поселения Ремонтненского района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годов.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Изложенные в текстовом и графическом виде данные наглядно показывают направления расходов бюджетных средств в рамках реализации государственных и муниципальных программ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годах.</a:t>
            </a:r>
          </a:p>
          <a:p>
            <a:endParaRPr lang="ru-RU" dirty="0"/>
          </a:p>
        </p:txBody>
      </p:sp>
      <p:pic>
        <p:nvPicPr>
          <p:cNvPr id="4" name="Picture 25" descr="18b8088ba1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28"/>
            <a:ext cx="1676370" cy="16567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Autofit/>
          </a:bodyPr>
          <a:lstStyle/>
          <a:p>
            <a:pPr algn="just"/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1714512"/>
          </a:xfrm>
        </p:spPr>
        <p:txBody>
          <a:bodyPr>
            <a:normAutofit/>
          </a:bodyPr>
          <a:lstStyle/>
          <a:p>
            <a:pPr marL="420624" indent="-384048" algn="ctr">
              <a:lnSpc>
                <a:spcPct val="120000"/>
              </a:lnSpc>
              <a:buNone/>
              <a:defRPr/>
            </a:pPr>
            <a:r>
              <a:rPr lang="ru-RU" dirty="0" smtClean="0"/>
              <a:t>  </a:t>
            </a:r>
          </a:p>
          <a:p>
            <a:pPr marL="420624" indent="-384048" algn="just">
              <a:buFont typeface="Wingdings" pitchFamily="2" charset="2"/>
              <a:buChar char="v"/>
              <a:defRPr/>
            </a:pPr>
            <a:endParaRPr lang="ru-RU" sz="16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00043"/>
            <a:ext cx="83582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Проект решения подготовлен в соответствии с требованиями Бюджетного кодекса Российской Федерации, Налогового кодекса Российской Федерации, решения Собрания депутатов Калининского сельского поселения от 31 октября 2011 года № 113 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Положения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Калининском сельском поселении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постановления Администрации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сельского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поселения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07.06.2024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года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«Об утверждении Порядка и сроков составления проекта бюджета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сельского поселения Ремонтненского района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годов», иных законодательных и нормативных правовых актов Российской Федерации, Ростовской области и Ремонтненского района. 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При составлении проекта местного бюджета учтены:</a:t>
            </a:r>
          </a:p>
          <a:p>
            <a:pPr algn="just"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Указы Президента Российской Федерации от 7 мая 2012 года;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Муниципальные программы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сельского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поселения;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Прогноз социально-экономического развития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сельского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поселения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годов;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Основные направления бюджетной и налоговой политики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сельского поселения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годов</a:t>
            </a:r>
            <a:r>
              <a:rPr lang="ru-RU" sz="1100" dirty="0" smtClean="0"/>
              <a:t> 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5972188" cy="725470"/>
          </a:xfrm>
        </p:spPr>
        <p:txBody>
          <a:bodyPr>
            <a:noAutofit/>
          </a:bodyPr>
          <a:lstStyle/>
          <a:p>
            <a:r>
              <a:rPr lang="ru-RU" sz="4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sz="4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5023500"/>
          </a:xfrm>
        </p:spPr>
        <p:txBody>
          <a:bodyPr>
            <a:noAutofit/>
          </a:bodyPr>
          <a:lstStyle/>
          <a:p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1285852" y="285728"/>
            <a:ext cx="756084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1F497D"/>
              </a:solidFill>
            </a:endParaRPr>
          </a:p>
        </p:txBody>
      </p:sp>
      <p:sp>
        <p:nvSpPr>
          <p:cNvPr id="5" name="Прямоугольник 9"/>
          <p:cNvSpPr>
            <a:spLocks noChangeArrowheads="1"/>
          </p:cNvSpPr>
          <p:nvPr/>
        </p:nvSpPr>
        <p:spPr bwMode="auto">
          <a:xfrm>
            <a:off x="3071802" y="1357297"/>
            <a:ext cx="557216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– это план доходов и расходов на определенный период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9"/>
          <p:cNvSpPr>
            <a:spLocks noChangeArrowheads="1"/>
          </p:cNvSpPr>
          <p:nvPr/>
        </p:nvSpPr>
        <p:spPr bwMode="auto">
          <a:xfrm>
            <a:off x="571472" y="2928934"/>
            <a:ext cx="457203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Доходы бюджета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– это поступающие </a:t>
            </a:r>
          </a:p>
          <a:p>
            <a:pPr algn="just" eaLnBrk="1" hangingPunct="1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в бюджет денежные средства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3929058" y="5000625"/>
            <a:ext cx="471490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– это выплачиваемые из бюджета денежные средства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12" descr="Картинки по запросу фото дохо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" name="AutoShape 14" descr="Картинки по запросу фото дохо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pic>
        <p:nvPicPr>
          <p:cNvPr id="10" name="Picture 16" descr="http://makovka777.ru/wp-content/uploads/2012/04/ehkonomim-byudzh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285728"/>
            <a:ext cx="2357454" cy="194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18" descr="data:image/jpeg;base64,/9j/4AAQSkZJRgABAQAAAQABAAD/2wCEAAkGBxQTEhQUExIWFhUXFxQYFxcYGBgdGBgcFxQXFxgYFxcYHCggGBolHBQUITEhJSkrLi4uFx8zODMsNygtLisBCgoKDg0OGxAQGiwkHCQsLCwsLSwsLCwsLCwsLCwsLCwsLCwsLCwsLCwsLCwsLCwsLCwsLCwsLCwsLCwsLCwsLP/AABEIAMABAAMBIgACEQEDEQH/xAAcAAABBQEBAQAAAAAAAAAAAAAGAAIDBAUHAQj/xAA9EAABAwIEAwYDBgUEAgMAAAABAAIDBBEFEiExBkFREyJhcYGRMkKhFFKxwdHhByNikvAzQ3KCFfEWU7L/xAAaAQACAwEBAAAAAAAAAAAAAAAAAQIEBQMG/8QAJxEAAgIBBAEEAgMBAAAAAAAAAAECEQMEEiExBRMiQVFhoTLh8JH/2gAMAwEAAhEDEQA/AO4pJJIASSSSAEkkkgBJJJIASSSV0AJJJeF1kAeqKW+4TpJLalePfppqgBkEt9FOoYXAi4ClBQB6kkkgBJJJIASSSSAEkkkgBJJJIAS8XqoY3V9lDI8bhpt58km6VjSt0CHE+K9tKYm/BGdT9536BZDxYJlEwga7p879Fj5Jucm2el02FY4pAtjzXRHtGbfMPzVSHFA4XWpiZuCDsgKObs3uZ0Oigo2uCxKbg+T6ySWc/Eug9/0VeXEHdfyW3Z5KjXLwNyon1bRzQ9NiAFtSb7WTWTE7iw6kosKN+OvaTbZWSULipbewN/LWyvQ1Ru0E7aXSsdGy99t0nvsLqnVVcVrF491CcWYABYnloE7DazQimzC6bHKcxB8x5LIgxRxvkhd/25+KcyWpfrlazTVFj2mjPmDgR7L2pc22rgFkzYZM/UzuaOjVHHwpFfvl7/8Ak4/gjkdR+WXJ8cp2DvytvzAN/wAFSZxK22WKKSTpYW+pWhTYFCz4Y2j0V+OEDb6I5C4IwG1Fa++WFkYPNxv9Ar+FUs7XEzTB9+QbYBall6ihOV/B6kkkmQEkkkgBJJJIASSSSAEkkkgBIb40m7jWfeNz5BEaC+Jpc0pv8osFw1EtsGWtHj35UYZcs2smU9XLZZMj7lZNnp4Ror1L7oLx2if2oLGk33sF0mlpGgXdqVI2UA6AKeNuLsrZ5qXCCvC8UZPG2SM3afoeYPin1T2uGUtLvBYeAYDDQtdaRxzb5jpp4cl7iXFUEQ1d9VrnmWbjQ61hZg9yvZGMGrz/AHLmmJfxJvpE0u8tvdDlRj9XMfiyD1JTCzsFVj8MY3H4BMpcfDnWc0AHnf8Ay64vJAf915J8Tda2BY/kPZSG7dg7p5oVCs7lRZOYBB2K0HVULObdL7boBwXGMtmuN2nY9P2Rjh1U1vIFp59EdMZYixVjj3GyO8mkD6qQ1Ep+GD+51vwU1I8BxZc9Rfa3griYmZPa1GcNcY2AjSwLvqbKcUL7gmZ5trYWAPmFZqWEjumxGylZtrumIrl5GriAOnNSkXUc7Be+XNdKJx+YWPRBIla5ekKM6eXNMq6kRtzOBPLQXPsECLAFk5Zja97vggd5uICko3TkkyhgbyDSSR5koEX0kkkAJJJJACSSSQAkkkkARVEmVpd0F1znE6m5JPMo5x+oayB5cbC1vU7LmmIEk5Wi5Wdrp00jY8VBO5MqTXebDf8ABIUrY9SczuvIeSvCn7GPX4nHUrLrJtFUhH5Zo581ukezVeirmo2WdLNey9DlMrmBU4zVT7uyA9N/cqmaBt7yOufE3K04mOAubHyULoi1+YDM0/Rap5tsa1rAwlguRupqUHLnLhbooSSxxeW2adLKyKdgsfl38ECskcwHvAAqhVU5N3lot0V2igc6Q9m0lp30sPS63KXhl8mlyB0aNfUpqLHRkYHipjIY8kxu+F3TwPgujYLiJZYO1afosynwSCAAPcAfujvP9gteCJ27IhGNO/Ke96MUiatdhdTVmQXPw+PJa0UocLtdcHayBTG0XdM58mW1ydGi/MN5rfw+qygFli0i4A29EU0uRKSfCN7MvQVUhqM1re3NTlMkPeARZRx0rQbi9+Zul5lOHqgDx98wFhlsbm+t/JePgJFi4+ie1MmqGN+JwHqEBySsFglmusybHIW8yfIfmVhV3HUcbi1sZNv6hZK0iccUpdIMGOT1zuLjid7xkg7t9QA5xI6bbroEEmZoPUDQ7oTsU8codkiSSSZASSS8KAFdeEqCpq2M+JwH4rGrMcJBDBYbXKq5tZixcSfP18nXHgnk6QLcZYqaibso9WxnlsXc1NhlLlZmf8SZJPHHpp6J9TPp7LJxaj18jbNyGJ44KKMjiCTVgHj+Sw6i5BWljhJDT0v9VnDorM2LbRRdCpY4LKwAvCocj4BsUrR8R0HU6JYZGS5zQC5vIomhwUOGYtuOrtAtKjpWnRgMh6MHdH/ZbO1fJ5zaDbMGe/ul1h0AuVuUvDrI2gvs0Dm46+yI6TBpTu5sI00YLu/uKg4kp/ssBkhhMklxd7u84C+9jumq6Q2qV0Q0sTbfy4nSf1O7jP1Ks1Ebm/6z3BvNkYyt/uOrkJH+IcrxkZAHO2uT+2ib2FbWutLM2MfdFyT5BdNiX8mVXnnJeyIYYsexpe1oow4m1yLZrDc67oRP8QKggtbThzti5wOnncaK7SUNVTx5IHSFmrtRrode7y2KsZxiEEkId2UwAJIFw7xI6KKnt6R0nic6bdfhGFVSVtWQJJQ0GwDW67rdjhqaOHKJ+4x2lzcknlbl5IFqIa6kOUxl3Qi5af0TYW1sws6UQi/eYL39QlKTl2Tx4oY37Tr3DPEYqCWEZZWgHQ7ja46eSKY8Qygkgny5+647wnws5jzIyo1DC5zydtNNPE6LRpeI56V/852dh1ILgbeIcPwUDsGNdx6GEtFO64++bJsXFc81gyF4J3ytuB6kbLRpZGPyyhrXXAIJAOh5LepKtrtAA3wSV/Z13wriIOPoquTd5A8b6aqSn4WfmJdKbHp+yKgkU9pH1ZfBhf8AxaEjvjNpZWaXh2mj+GFvqL/itRIp0R9SX2VWsDdALW6ABTMelK3npf8ALmFX7UN1JAHiUNpK2KnIukpErHmxoDRozePJY1dizj8TrDoNFnZ/J4sfXLLOLR5JvqgjqsVjZzzHoFjVmMvOxDB9fdDdTi4GjR6qrBTz1B7jSR15e6x8vkNRne2H6/1mlj0OPH7p/sv1eKtH9R/zmsSvxo2OuUf5zRbhvBHOd9/6W/meat8U8PQ/Y5GMja3Y7a6Hqp4/F5ZLdkdIHrsMWowVnHa7iE7RsLz15e6OaGpE0TX/ADWGYIexCnbGLACyH3Ys+IksNvDkrOPFHHxFF2V9sN8QALSOqxXgjdYzeNT88Vz1BUw4lZLezCLC67tNnCTRfzlRulWOcdF9Gn3TH40baNSaZzs61Bw/He8hdIertvYaLVY1rRoAAPQBDWJcSyXywwOuRcOfpp94Da3isp/EM0sUlOXRmVwIY/dhvyPj0K1jCCqtx2KNpPefbQ5RoPM7BZmJVNQ8lpcyBhAIdfMDm2BeNt1y6i4xqaIuilYRpYscbbbEHYp7+Jq2tNoYHO2Gbcd3a+zdE0hWbmLOdIx1O17Q/N3Xlo75HI2/EIVOO1dKckkZzA6Xv9CBqET4B/D+pke2WecDvaBp572zch5BGFREQQJGbbXHTS4PNAkjntO7FKxoIPZMsQCSRcE3PiUV8J8CPgc2Y1GaQ3tyb66n6rKqq6ppHlzh2kTjo4fD5EfKQnjjgk2hiLnHbW/sANUBQYmoLXFso2Ot+SCeLOF52ymencZGu1y/MPI8x4KdmH11Y8CQ9kHHY2zH0/VE9JBJTxBgc57R8xBN/cbJUxnKnYjXXLWxlo2Li2393KykZw9NIbzTXJ2awdfHZdMxig+1wPjY7s5PAXBty8lzKrkqqMlskZ8DqWHyI2KAC6KGop4Q3tTG1vwtL++70H5op4T4n7Zwil0ltcEfMBvp1C4+yvrJ/giyj7xFvq79Fo4Rh0kMglfKXPBuAL29TuUUCZ9C02IkaO1H1WlHIHC4tZcXw7iuq7X/AO651ZbXf5bahdBp8Rc0Mdkc0uF8rrXHgQoTyxxxcpPhEowc3SCrMq9TWsZ8RQ/U4y8jcNHgsSoxIDxPX91kajzMFxjRfw+PnL+QS1OOE/ALeJWJV4kN3EkrHdUySGzQT4BXaTAnO1kdlHQan3WY8mp1b4t/pGhHBhwK5f2VanFHHQaKxRYDPNqRlHV35BEVBRMi/wBKIX+8dXe5WrSF4N3G/h+i0MHhl3mf/Ctl8i0qxqjOw3hKJmr/AOY7x29kQRxBosAAPBescCLhOWziwY8aqEUjKyZZ5HcnZ4sHi+qyxZebj9FvXQRxlKe1tya0W9d/wS1EtuNnbR49+ZIA+IZNLBA9YdSi/FySheriWZF8nopqlRjOarjH9nCXH5jYeidFRuc4NaLucQGjqSbBan8TsO+zzQUw/wBqCMOPVzu84+6tQW4zs0tvAMMnJKuRXVfDqe62xTWGyhNpOh44Nqy/jPH4kAYxpcLNAYAQ3ujQjNc38lHhfD+IVjmuydk3cXG3iG7uPnZbeF/ZqWR0LYsjmm2Zw73oTyRD/wCZjiLXmVvdIIGbp4BadowxPhje1rZmNkygAucBc23KH8RxSWjlsYwID8Bb8FvHSwOqWIcVtc4iFhc4k+lydhzWjgZlLXipaCxwFmHUg8z4ckmMibxxHGLtzXcLEaWPgb6FVTi1bWkCGIhuwJ28gTp7K3iWGQQRmaGDMQe8N8vja2ylw/iKOQXzhpHU/geSQFrCcPkp2vbJIJC61xa7WEdPFQYu17Y81LGzMDd4HxEdW/olWcasYHDPnLhYm99PLYeaxafEamcjsWZRe4cb28deaALVBxey15AWub0336cipKzjt8hc2FjnudoTbV3S9tStarw+nmIMsTc2l3DTX0WLFjDKeR0Ri7IX7tuY635oAnwagrXSiZ5LA03ytFzbmLDQBEgr2vP8xoynmOXms2PH447O7YADax2v0B2WHjPGjHuAijubACw3tzI5lNgP4uwirE7ZIGdrGQA0MHeaOhHMImwPgR72tfUnLe5Mbd/VyrcHY48QuEvdcDca62/Jar8ZMlmB9gL2A0uCue/mi09O1j3roIm0lLSN7jBfazN7+J3WVile97MzWAZDa1yTa2qHMV4wgpf5bnXfvlA39ULYnx52jdJA0cw3f1XPPiWaDg+mc8WT05KXyEz69rnta6QAuNhcrepcDaNZHX8BsuHTYuZXFkLC9x8Lldy4ZfMaaLt2hsga0EDXYWBPjZUsHicOPmXuf5LeXyOWfC4CekwpgGlgPBXIqZg2F/ILCiq+z72luh2RA2a4HeG2wWpFKKqPBRlKT7Y2eEkd0AEdTv4aKrG0nVgvc/EfAaX8dx6eKvNPRpPmoKuoLRe4HLrY8ifBNkeSeBhbfYA208easBYRqSHd9wPLL6LQpJvkJ1tdviPJCFRccEL8YUBeBI0XIuD+qKLqKUXUMkFKLR0w5HjmpI4fiESwp6ck2AJJ2A3PkF3Gs4ZppTctIP8ASbKfDMBp4DeOMB33jqfdUlpXf4NWXkYtcLkFv4e8D9gRUVA/m/Iz7l+Z6uKFP4yYSftYltpIwWPi3QrtBesDjPBBVwZR8bO8zztqPVWfTShSM71pSybpHCMIwknUBbstLZuy1sAh/kuaRZ8biHDn6qOuaLFUJo3MFNKjaxHDaavYxwIzlt2kHvj0QnX8KRwOa6eYuBNg3a/qqH2WWMNm1Zr3CTZx/wCI3IRvhdXFiNOWSgZ2/EOY/qaeV1rUebKtFSxsbaJoAI3G/qVr43i8HeL22+442aW6DS3zDdCGIcN1kV2wvzt5HNlIHj1VSj4TLjeomLnc2Nvp5uP5IsKJqjikNdlhYZHdOovrpyHmtOs4Up5yHMcYnuAJaNr9LbLQwigp4gW5C29rObbTxdfVyVbF2Z1cCBrmB0I5HwQAPYfR0cMro7ZnsNi5/XwB280W005bbXKLgkjp59EOT09PXvLA/LUNbdrx8w21HNZs/Cld8LpWhg3dmNreSQBRxHjdO173B9ySTYAfh+qycKqo68ujkivGBdsn3T0BUeG8LQMAdI7tneOjfbn6ohbLGGO1LSLZWtaMvqeSABXFuEIIWPmfO4saNG2Htca2WRS10Qb/AC2Adbbn1RlPUgA5rZSNQdj4WQpWcE9s3t6CQAEm8Z2B6A8kAMxLiJjWEQwnMRqSe60+mrvMkIPgxueOVshlN2uBA/K3jsiWn4FrZP8AVkaweZcfYWRBgvAkMTgXDORzd+iTonGU6q+DcqqCHEadr3xkBwuLizmofov4YwB3ec5w6FdCiaAOgHssrE+JYYdL5ndB+iXIFjCcBhgb3GNaOZsPxXuJ8TwwC18xHsgPF+KZpeeRuvNDTJzI60YMhPPl+6LHQa/+fnrZmxRtIBcPa+t+i6/SuLWgaNAAHt4lc24Jw18IzSODSeQtf9UeUwB1DHOPInQe5/RCCjVbK08y7yUgJIsGADnfn7Ku3MBqWtH+cyvMzTzdJ7/hspCKM7shLe0bcAm9t2jy5hR0s4J7NpJdcWeRbK63Qa2PmtGohc9tgGstq07m/kNAoIHxhl3HLrYt2s7pYbpDNCkrA8HbM02cOh/QqXOsUVzX/wAyLdjddsr2X2BHMcloxy5gCL2Iv7pio9lNtV52yTnKhUks15fgovgdF/tEu2WZ9pS+0Jbh7QY44qGQTxPDbdqHCQ9Q0jKfPUrArW3C1/4lQl9M2Qf7ZJP/ABO/tZBmDYqHNLHnb4Seao6js1tHOlTBiL7XWOuxpA2zEn2zHU+QRdgeDSUPfLj2jxa5FgB/SN/dbdBUdlI1+UOA2HLa2nRRV1ZSx3eS8k65XEDU9SNXK25to64dBDFP3LcbeCY32n8uX4uTuvmh/F8JmpXl8V3xE3IOrmk7+YQ1/wCYc9+WnYXHlb8zyC6XRYkOzjbM7v5QHEfDfzUov7Kmu0q9S8S77OfVXFUpdljjBPqT7WUlPgNVUkGeTs2m1gdTr/Tew9Ub8Q07mRGSnY1x3NhqR4WQ9TYu2Vt81jzB/NdEzLao28L4ajpnuZC4duBY5r5nW1Ia4qpU1AlYYpLlrt+rehH1UEvF3ZgEyNc5o7rrAvb/ANkPR4jNUOy08ZNzq7l6lAh1THU0btf5sR2cNvXoVHHjksptDCSeup/JdE4Ywd0NO2OV+d2pPQX5BakNC1uwA8h+iBnO6Dg6onOaokLR90an35I/wrCo4IxHG0NaPr5lW5nsjF3uDR47+yGMX43jZ3YW5j1SAIpoWgXcQ0dShjFOJoIbhg7R30QfiuNyzXdJJYeeixY5zIcsLC89eSKJJs2cV4jmmvd2RvQFDf2/O7LC3tHdb6BE+GcDyTEOndcdLaeyLDwxDTsY7LlOYWytN3dW3G2iVjSAfC+C5pyHTvsOQtp7FH+B8KwxbBzz4An/APO26LcPwqMAFrQQRcG1/wAVqthAH+WToL+jHpaMt+GIN8yB+FytFlO47v8A7QB9TdTiRuwN/Aar0Ocdme5TENZTNHK56nU+5UrnW8FC+/zSAeDf8KaIxyYT4u/dAz37SPlufL9dlVnpi52Y5Wi2t9b22OlrEa+6tua7m4NHh+6iyt5Au8d/x0SApT1kUYuTmsLi9rDpYbcvol9vOjj8NyHDm030N/mChqadzT8Ldfg8Nb5L7dSPVQMkyuu5wdckZeoPI38rnzSJm8myMuLFU8Ply5WE91wvGfD7p8lpZUyL4BWva6J1jqDsVE2pRNXUbZGlrv8A0gitidC8sd6HkR1XGaa5OkakaMkgcCCAQdCDsQd7rmnEfCjoCXwgvi3LfmZ+oRy2oTZplBpSR0i3Fg3ifCdWwZIZA5m4zEhw/VZkXCYab1Epe77o0F/PmutzRgg30HVczxKjko3nNeWncTZw3Z5rrKNdFvR6rfLbkfAQ0eDRxMY5hYGEMcQRlDgT8IdzOiq4s+MyOzTlwF7RtbqOgve3qhXE+I2Wa0uLgwWYB0Oq8w+irKvSOPsoz8zrj2G5Ue+i+5Qw+6cuQv4Yx0Bwge4EuJy66jwVvG+D4piXNJjcdy3n6JcLcHx0x7QkyS/fd+Q5IsDNPDqukVRharJHJlco9MBcL/h9Aw3eXSH+rb2CMKPDmsADWgAcgNFUxTiCCAd52Z3Qbfug/FeOZZe7EMjfD9lMrB7W4hDALySAW5A6oRxTjw6tgZbxQJW14BvK+56XufRNgp6mo/0Y8g07zv8ANEh0W8SxV79ZpPcqlT9pKbQRk/1OGnsiHDOCGkF0jw490XF3kE7aDRdEw3Cg0WZA46bmzR56oJbTnuE/w+MhDqiQuP3eXoEfYHwpFCO4z7o/H9URUtJJcXaxo56km/hoFaZQG1nSE3BGlhuBsnQWVYKC3JWoqEB2bnr7FWoog0AA3t13T3A20TohZnNpWx6ZyBc2aPc25qYRN5MJ8T+6oYlljcJDK9zxYNZu2/MWaLi40uVpsdmAdnFiLi3Q+JQMQa7+lo8NUwtbzcXH/Oid3fF3uU8F3JoHmfyCAGNFvhZ76fuvHg/M63lp+Kc8fef+SjaW/K0u8f3KQxgDeTS4/wCdV6Q7waPf6p5LjzA8tSqj5mXtcvPQa/QaIGMqIWPBa67r9NSD1HJZ3Zm5uwZwdee4+PwByrWLpDo1oYOrtT/aP1VSupALPc+7m7A6Ajm3KEiSKkchsQ6xLra8mkc79NvZaeG1ZfdrxaRnxDkejh4FVqWivYtaRp8T9wPBo333K0oKUNJdu47uO+n4BCEyQhYfFscRi/mOyuHwHnfpbonY1xEyIWbZz/oP1K5/ieJPe7M92W/M/F5AbNRJqiWOLs9inKkc+6zYptVda5VC00HLAydokab7XamvgaRlyi3Tl7Ifjc+lfmY4OHO2ykquM4ebcp6WVwoW0TwcN0zH5mwRhx55Rf8AZapjDRdxAHj+iCsQ460tG3XqhfFselk1kkyjpfRFA5X2dCxXi6CG4b33IMxXiyefZ2VvQFB5xMONoml568lq4bw1U1Dh2gcG3FxsNUgXJTmr2A2uXu5gan1/dWKLCqypIDWiJnnd34aLo2B8DRRC5aNNyUYUdBGwDUDQbI5A55gH8NmtOZ73Emx0Gv8AcdSj+i4biAsWAi4NiL6jnbmteAAg5Gm42uLAqdrZCDYBugI52N9R7WUqCxtNSBgs1oA02FvJWmsVaWC9wZCNc2+oHTyupIpWi4BJsdfXkgVk+XxSsoDUOPwsProoy55+YDfQC6dioueiaXi9rhVHx6guLtSB0A6fVWGUzRy8UgoUlx8IF7bnb1sqGHxlndkDXPN3AtHd1PeADiS3U39VqObfwWLXwtZd0MbjM63eAJ2BtmPS1wgaNW7j0H1UUrwPif6Xsq9M5j2Ne6QkEXsTYDqLDopGSMHwMLvIfmUAeNlHyRud42t9XJzmyO5tb5Xcfc2CfeQ/K1vmbpfYyfje4+A0H0QMqzRRj/Udm8HG4P8A1Gn0TxMbWZGbePdb7b/RW2QNbsAFXqK6Nm7ggdjOwefifbwYLfU7+ydFSNbqBr1Orv7jqh7FON4ItM4v7n6IWruMpZtIY3u8bWCi5RRLazoNbi0cYJLroKx7jPlmyjX/ADxQ87DK6fU9wH1PuVNT8AOOrzc+Oqg8jfCJqK+TAruJS64jG/Pn/nqskzPcbuBPmV0iHgtjRr+Css4YjHyrk02dFJICqF5LQtemaTyRNFgzW7AKb7ABySUCbyF6dmlo4NDY9BqhLFOGHOzOIDTfQDb1XS30chBzSBtzyA090yTDY8uV5zX1N/orVFKzh9Rgrho1wGo13O9r2VnD+BBIBI8Okuba++x9B6rscVFE2xjhvrva3nqrUcMl/hYBpb8/y9kUFoB8F4TyAZYGt233RLT4O8DWQDyC1fspGrpbX5aAJARju3Lr2vufJOhORVjp4mhwc8vzWuN+fhtqVZY4X7sXkdgnRS6dyG2vgNP8Cnc15A1A3v8AlZMQxpkN7hrRbTrfxTCwfPIdbbH8PdemAX78hPgTZeXjBNmEkdAkB4xzBqGk3bfa+l9voFI17tLR2F+ZsnZ3EDK22puDy9k5jX/MR5AfqgCtTRSgkyFrr9LgDpud1bAPgFGKQcyT5lTtaBoEwGGIHfVSJJj5QNyAgQ9eWWXXcQwRfHI0eoWO/jHPpBBJJ5NNvc2Ci5JdklFsJ2UzBs0DW+y9kmaNyEK5sQm2YyEdXkk+wsns4Ue//Xqnu8GjKPpqlv8Aoe37NWs4hgjHeePcLEn4yLtIIXyeIabe5C1qPhemj1EQJ6u1P1WsyBo2AHkEXIftQEvOIz7NbED1Nz7BMHBD5NZ6h7vAaD2R3lXmVR2/Y9wL0XB1NHtGCep1WpHh7G7NA9FouamEJqKQWyoYh0TDGrZCY5qYWUnRqJ0auuaoXNSaGmUnMTCxXHMUbmJUS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pic>
        <p:nvPicPr>
          <p:cNvPr id="12" name="Picture 20" descr="http://www.elcode.ru/f/Operdost/2014/2(1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3" y="4153274"/>
            <a:ext cx="3214709" cy="214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Картинки по запросу фото поступление доходо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46" y="2276873"/>
            <a:ext cx="2857519" cy="186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54098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характеристики проекта бюджета Калининского сельского поселения Ремонтненского района </a:t>
            </a:r>
            <a:br>
              <a:rPr lang="ru-RU" sz="2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2024-2026 </a:t>
            </a:r>
            <a:r>
              <a:rPr lang="ru-RU" sz="2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3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133971"/>
              </p:ext>
            </p:extLst>
          </p:nvPr>
        </p:nvGraphicFramePr>
        <p:xfrm>
          <a:off x="500034" y="1785924"/>
          <a:ext cx="8186736" cy="4071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295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 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2024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(тыс. руб.)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 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(тыс. руб.)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2026 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(тыс. руб.)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3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Доходы, всего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13983,5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10674,8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9925,1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8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2335,4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2380,6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2427,9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10648,1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8294,2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7497,2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8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13983,5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10674,8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9925,1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38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kumimoji="0" lang="ru-RU" sz="1600" b="1" kern="12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1187625" y="260648"/>
            <a:ext cx="756084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1F497D"/>
              </a:solidFill>
            </a:endParaRPr>
          </a:p>
        </p:txBody>
      </p:sp>
      <p:sp>
        <p:nvSpPr>
          <p:cNvPr id="8" name="AutoShape 12" descr="Картинки по запросу фото дохо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" name="AutoShape 14" descr="Картинки по запросу фото дохо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1" name="AutoShape 18" descr="data:image/jpeg;base64,/9j/4AAQSkZJRgABAQAAAQABAAD/2wCEAAkGBxQTEhQUExIWFhUXFxQYFxcYGBgdGBgcFxQXFxgYFxcYHCggGBolHBQUITEhJSkrLi4uFx8zODMsNygtLisBCgoKDg0OGxAQGiwkHCQsLCwsLSwsLCwsLCwsLCwsLCwsLCwsLCwsLCwsLCwsLCwsLCwsLCwsLCwsLCwsLCwsLP/AABEIAMABAAMBIgACEQEDEQH/xAAcAAABBQEBAQAAAAAAAAAAAAAGAAIDBAUHAQj/xAA9EAABAwIEAwYDBgUEAgMAAAABAAIDBBEFEiExBkFREyJhcYGRMkKhFFKxwdHhByNikvAzQ3KCFfEWU7L/xAAaAQACAwEBAAAAAAAAAAAAAAAAAQIEBQMG/8QAJxEAAgIBBAEEAgMBAAAAAAAAAAECEQMEEiExBRMiQVFhoTLh8JH/2gAMAwEAAhEDEQA/AO4pJJIASSSSAEkkkgBJJJIASSSV0AJJJeF1kAeqKW+4TpJLalePfppqgBkEt9FOoYXAi4ClBQB6kkkgBJJJIASSSSAEkkkgBJJJIAS8XqoY3V9lDI8bhpt58km6VjSt0CHE+K9tKYm/BGdT9536BZDxYJlEwga7p879Fj5Jucm2el02FY4pAtjzXRHtGbfMPzVSHFA4XWpiZuCDsgKObs3uZ0Oigo2uCxKbg+T6ySWc/Eug9/0VeXEHdfyW3Z5KjXLwNyon1bRzQ9NiAFtSb7WTWTE7iw6kosKN+OvaTbZWSULipbewN/LWyvQ1Ru0E7aXSsdGy99t0nvsLqnVVcVrF491CcWYABYnloE7DazQimzC6bHKcxB8x5LIgxRxvkhd/25+KcyWpfrlazTVFj2mjPmDgR7L2pc22rgFkzYZM/UzuaOjVHHwpFfvl7/8Ak4/gjkdR+WXJ8cp2DvytvzAN/wAFSZxK22WKKSTpYW+pWhTYFCz4Y2j0V+OEDb6I5C4IwG1Fa++WFkYPNxv9Ar+FUs7XEzTB9+QbYBall6ihOV/B6kkkmQEkkkgBJJJIASSSSAEkkkgBIb40m7jWfeNz5BEaC+Jpc0pv8osFw1EtsGWtHj35UYZcs2smU9XLZZMj7lZNnp4Ror1L7oLx2if2oLGk33sF0mlpGgXdqVI2UA6AKeNuLsrZ5qXCCvC8UZPG2SM3afoeYPin1T2uGUtLvBYeAYDDQtdaRxzb5jpp4cl7iXFUEQ1d9VrnmWbjQ61hZg9yvZGMGrz/AHLmmJfxJvpE0u8tvdDlRj9XMfiyD1JTCzsFVj8MY3H4BMpcfDnWc0AHnf8Ay64vJAf915J8Tda2BY/kPZSG7dg7p5oVCs7lRZOYBB2K0HVULObdL7boBwXGMtmuN2nY9P2Rjh1U1vIFp59EdMZYixVjj3GyO8mkD6qQ1Ep+GD+51vwU1I8BxZc9Rfa3griYmZPa1GcNcY2AjSwLvqbKcUL7gmZ5trYWAPmFZqWEjumxGylZtrumIrl5GriAOnNSkXUc7Be+XNdKJx+YWPRBIla5ekKM6eXNMq6kRtzOBPLQXPsECLAFk5Zja97vggd5uICko3TkkyhgbyDSSR5koEX0kkkAJJJJACSSSQAkkkkARVEmVpd0F1znE6m5JPMo5x+oayB5cbC1vU7LmmIEk5Wi5Wdrp00jY8VBO5MqTXebDf8ABIUrY9SczuvIeSvCn7GPX4nHUrLrJtFUhH5Zo581ukezVeirmo2WdLNey9DlMrmBU4zVT7uyA9N/cqmaBt7yOufE3K04mOAubHyULoi1+YDM0/Rap5tsa1rAwlguRupqUHLnLhbooSSxxeW2adLKyKdgsfl38ECskcwHvAAqhVU5N3lot0V2igc6Q9m0lp30sPS63KXhl8mlyB0aNfUpqLHRkYHipjIY8kxu+F3TwPgujYLiJZYO1afosynwSCAAPcAfujvP9gteCJ27IhGNO/Ke96MUiatdhdTVmQXPw+PJa0UocLtdcHayBTG0XdM58mW1ydGi/MN5rfw+qygFli0i4A29EU0uRKSfCN7MvQVUhqM1re3NTlMkPeARZRx0rQbi9+Zul5lOHqgDx98wFhlsbm+t/JePgJFi4+ie1MmqGN+JwHqEBySsFglmusybHIW8yfIfmVhV3HUcbi1sZNv6hZK0iccUpdIMGOT1zuLjid7xkg7t9QA5xI6bbroEEmZoPUDQ7oTsU8codkiSSSZASSS8KAFdeEqCpq2M+JwH4rGrMcJBDBYbXKq5tZixcSfP18nXHgnk6QLcZYqaibso9WxnlsXc1NhlLlZmf8SZJPHHpp6J9TPp7LJxaj18jbNyGJ44KKMjiCTVgHj+Sw6i5BWljhJDT0v9VnDorM2LbRRdCpY4LKwAvCocj4BsUrR8R0HU6JYZGS5zQC5vIomhwUOGYtuOrtAtKjpWnRgMh6MHdH/ZbO1fJ5zaDbMGe/ul1h0AuVuUvDrI2gvs0Dm46+yI6TBpTu5sI00YLu/uKg4kp/ssBkhhMklxd7u84C+9jumq6Q2qV0Q0sTbfy4nSf1O7jP1Ks1Ebm/6z3BvNkYyt/uOrkJH+IcrxkZAHO2uT+2ib2FbWutLM2MfdFyT5BdNiX8mVXnnJeyIYYsexpe1oow4m1yLZrDc67oRP8QKggtbThzti5wOnncaK7SUNVTx5IHSFmrtRrode7y2KsZxiEEkId2UwAJIFw7xI6KKnt6R0nic6bdfhGFVSVtWQJJQ0GwDW67rdjhqaOHKJ+4x2lzcknlbl5IFqIa6kOUxl3Qi5af0TYW1sws6UQi/eYL39QlKTl2Tx4oY37Tr3DPEYqCWEZZWgHQ7ja46eSKY8Qygkgny5+647wnws5jzIyo1DC5zydtNNPE6LRpeI56V/852dh1ILgbeIcPwUDsGNdx6GEtFO64++bJsXFc81gyF4J3ytuB6kbLRpZGPyyhrXXAIJAOh5LepKtrtAA3wSV/Z13wriIOPoquTd5A8b6aqSn4WfmJdKbHp+yKgkU9pH1ZfBhf8AxaEjvjNpZWaXh2mj+GFvqL/itRIp0R9SX2VWsDdALW6ABTMelK3npf8ALmFX7UN1JAHiUNpK2KnIukpErHmxoDRozePJY1dizj8TrDoNFnZ/J4sfXLLOLR5JvqgjqsVjZzzHoFjVmMvOxDB9fdDdTi4GjR6qrBTz1B7jSR15e6x8vkNRne2H6/1mlj0OPH7p/sv1eKtH9R/zmsSvxo2OuUf5zRbhvBHOd9/6W/meat8U8PQ/Y5GMja3Y7a6Hqp4/F5ZLdkdIHrsMWowVnHa7iE7RsLz15e6OaGpE0TX/ADWGYIexCnbGLACyH3Ys+IksNvDkrOPFHHxFF2V9sN8QALSOqxXgjdYzeNT88Vz1BUw4lZLezCLC67tNnCTRfzlRulWOcdF9Gn3TH40baNSaZzs61Bw/He8hdIertvYaLVY1rRoAAPQBDWJcSyXywwOuRcOfpp94Da3isp/EM0sUlOXRmVwIY/dhvyPj0K1jCCqtx2KNpPefbQ5RoPM7BZmJVNQ8lpcyBhAIdfMDm2BeNt1y6i4xqaIuilYRpYscbbbEHYp7+Jq2tNoYHO2Gbcd3a+zdE0hWbmLOdIx1O17Q/N3Xlo75HI2/EIVOO1dKckkZzA6Xv9CBqET4B/D+pke2WecDvaBp572zch5BGFREQQJGbbXHTS4PNAkjntO7FKxoIPZMsQCSRcE3PiUV8J8CPgc2Y1GaQ3tyb66n6rKqq6ppHlzh2kTjo4fD5EfKQnjjgk2hiLnHbW/sANUBQYmoLXFso2Ot+SCeLOF52ymencZGu1y/MPI8x4KdmH11Y8CQ9kHHY2zH0/VE9JBJTxBgc57R8xBN/cbJUxnKnYjXXLWxlo2Li2393KykZw9NIbzTXJ2awdfHZdMxig+1wPjY7s5PAXBty8lzKrkqqMlskZ8DqWHyI2KAC6KGop4Q3tTG1vwtL++70H5op4T4n7Zwil0ltcEfMBvp1C4+yvrJ/giyj7xFvq79Fo4Rh0kMglfKXPBuAL29TuUUCZ9C02IkaO1H1WlHIHC4tZcXw7iuq7X/AO651ZbXf5bahdBp8Rc0Mdkc0uF8rrXHgQoTyxxxcpPhEowc3SCrMq9TWsZ8RQ/U4y8jcNHgsSoxIDxPX91kajzMFxjRfw+PnL+QS1OOE/ALeJWJV4kN3EkrHdUySGzQT4BXaTAnO1kdlHQan3WY8mp1b4t/pGhHBhwK5f2VanFHHQaKxRYDPNqRlHV35BEVBRMi/wBKIX+8dXe5WrSF4N3G/h+i0MHhl3mf/Ctl8i0qxqjOw3hKJmr/AOY7x29kQRxBosAAPBescCLhOWziwY8aqEUjKyZZ5HcnZ4sHi+qyxZebj9FvXQRxlKe1tya0W9d/wS1EtuNnbR49+ZIA+IZNLBA9YdSi/FySheriWZF8nopqlRjOarjH9nCXH5jYeidFRuc4NaLucQGjqSbBan8TsO+zzQUw/wBqCMOPVzu84+6tQW4zs0tvAMMnJKuRXVfDqe62xTWGyhNpOh44Nqy/jPH4kAYxpcLNAYAQ3ujQjNc38lHhfD+IVjmuydk3cXG3iG7uPnZbeF/ZqWR0LYsjmm2Zw73oTyRD/wCZjiLXmVvdIIGbp4BadowxPhje1rZmNkygAucBc23KH8RxSWjlsYwID8Bb8FvHSwOqWIcVtc4iFhc4k+lydhzWjgZlLXipaCxwFmHUg8z4ckmMibxxHGLtzXcLEaWPgb6FVTi1bWkCGIhuwJ28gTp7K3iWGQQRmaGDMQe8N8vja2ylw/iKOQXzhpHU/geSQFrCcPkp2vbJIJC61xa7WEdPFQYu17Y81LGzMDd4HxEdW/olWcasYHDPnLhYm99PLYeaxafEamcjsWZRe4cb28deaALVBxey15AWub0336cipKzjt8hc2FjnudoTbV3S9tStarw+nmIMsTc2l3DTX0WLFjDKeR0Ri7IX7tuY635oAnwagrXSiZ5LA03ytFzbmLDQBEgr2vP8xoynmOXms2PH447O7YADax2v0B2WHjPGjHuAijubACw3tzI5lNgP4uwirE7ZIGdrGQA0MHeaOhHMImwPgR72tfUnLe5Mbd/VyrcHY48QuEvdcDca62/Jar8ZMlmB9gL2A0uCue/mi09O1j3roIm0lLSN7jBfazN7+J3WVile97MzWAZDa1yTa2qHMV4wgpf5bnXfvlA39ULYnx52jdJA0cw3f1XPPiWaDg+mc8WT05KXyEz69rnta6QAuNhcrepcDaNZHX8BsuHTYuZXFkLC9x8Lldy4ZfMaaLt2hsga0EDXYWBPjZUsHicOPmXuf5LeXyOWfC4CekwpgGlgPBXIqZg2F/ILCiq+z72luh2RA2a4HeG2wWpFKKqPBRlKT7Y2eEkd0AEdTv4aKrG0nVgvc/EfAaX8dx6eKvNPRpPmoKuoLRe4HLrY8ifBNkeSeBhbfYA208easBYRqSHd9wPLL6LQpJvkJ1tdviPJCFRccEL8YUBeBI0XIuD+qKLqKUXUMkFKLR0w5HjmpI4fiESwp6ck2AJJ2A3PkF3Gs4ZppTctIP8ASbKfDMBp4DeOMB33jqfdUlpXf4NWXkYtcLkFv4e8D9gRUVA/m/Iz7l+Z6uKFP4yYSftYltpIwWPi3QrtBesDjPBBVwZR8bO8zztqPVWfTShSM71pSybpHCMIwknUBbstLZuy1sAh/kuaRZ8biHDn6qOuaLFUJo3MFNKjaxHDaavYxwIzlt2kHvj0QnX8KRwOa6eYuBNg3a/qqH2WWMNm1Zr3CTZx/wCI3IRvhdXFiNOWSgZ2/EOY/qaeV1rUebKtFSxsbaJoAI3G/qVr43i8HeL22+442aW6DS3zDdCGIcN1kV2wvzt5HNlIHj1VSj4TLjeomLnc2Nvp5uP5IsKJqjikNdlhYZHdOovrpyHmtOs4Up5yHMcYnuAJaNr9LbLQwigp4gW5C29rObbTxdfVyVbF2Z1cCBrmB0I5HwQAPYfR0cMro7ZnsNi5/XwB280W005bbXKLgkjp59EOT09PXvLA/LUNbdrx8w21HNZs/Cld8LpWhg3dmNreSQBRxHjdO173B9ySTYAfh+qycKqo68ujkivGBdsn3T0BUeG8LQMAdI7tneOjfbn6ohbLGGO1LSLZWtaMvqeSABXFuEIIWPmfO4saNG2Htca2WRS10Qb/AC2Adbbn1RlPUgA5rZSNQdj4WQpWcE9s3t6CQAEm8Z2B6A8kAMxLiJjWEQwnMRqSe60+mrvMkIPgxueOVshlN2uBA/K3jsiWn4FrZP8AVkaweZcfYWRBgvAkMTgXDORzd+iTonGU6q+DcqqCHEadr3xkBwuLizmofov4YwB3ec5w6FdCiaAOgHssrE+JYYdL5ndB+iXIFjCcBhgb3GNaOZsPxXuJ8TwwC18xHsgPF+KZpeeRuvNDTJzI60YMhPPl+6LHQa/+fnrZmxRtIBcPa+t+i6/SuLWgaNAAHt4lc24Jw18IzSODSeQtf9UeUwB1DHOPInQe5/RCCjVbK08y7yUgJIsGADnfn7Ku3MBqWtH+cyvMzTzdJ7/hspCKM7shLe0bcAm9t2jy5hR0s4J7NpJdcWeRbK63Qa2PmtGohc9tgGstq07m/kNAoIHxhl3HLrYt2s7pYbpDNCkrA8HbM02cOh/QqXOsUVzX/wAyLdjddsr2X2BHMcloxy5gCL2Iv7pio9lNtV52yTnKhUks15fgovgdF/tEu2WZ9pS+0Jbh7QY44qGQTxPDbdqHCQ9Q0jKfPUrArW3C1/4lQl9M2Qf7ZJP/ABO/tZBmDYqHNLHnb4Seao6js1tHOlTBiL7XWOuxpA2zEn2zHU+QRdgeDSUPfLj2jxa5FgB/SN/dbdBUdlI1+UOA2HLa2nRRV1ZSx3eS8k65XEDU9SNXK25to64dBDFP3LcbeCY32n8uX4uTuvmh/F8JmpXl8V3xE3IOrmk7+YQ1/wCYc9+WnYXHlb8zyC6XRYkOzjbM7v5QHEfDfzUov7Kmu0q9S8S77OfVXFUpdljjBPqT7WUlPgNVUkGeTs2m1gdTr/Tew9Ub8Q07mRGSnY1x3NhqR4WQ9TYu2Vt81jzB/NdEzLao28L4ajpnuZC4duBY5r5nW1Ia4qpU1AlYYpLlrt+rehH1UEvF3ZgEyNc5o7rrAvb/ANkPR4jNUOy08ZNzq7l6lAh1THU0btf5sR2cNvXoVHHjksptDCSeup/JdE4Ywd0NO2OV+d2pPQX5BakNC1uwA8h+iBnO6Dg6onOaokLR90an35I/wrCo4IxHG0NaPr5lW5nsjF3uDR47+yGMX43jZ3YW5j1SAIpoWgXcQ0dShjFOJoIbhg7R30QfiuNyzXdJJYeeixY5zIcsLC89eSKJJs2cV4jmmvd2RvQFDf2/O7LC3tHdb6BE+GcDyTEOndcdLaeyLDwxDTsY7LlOYWytN3dW3G2iVjSAfC+C5pyHTvsOQtp7FH+B8KwxbBzz4An/APO26LcPwqMAFrQQRcG1/wAVqthAH+WToL+jHpaMt+GIN8yB+FytFlO47v8A7QB9TdTiRuwN/Aar0Ocdme5TENZTNHK56nU+5UrnW8FC+/zSAeDf8KaIxyYT4u/dAz37SPlufL9dlVnpi52Y5Wi2t9b22OlrEa+6tua7m4NHh+6iyt5Au8d/x0SApT1kUYuTmsLi9rDpYbcvol9vOjj8NyHDm030N/mChqadzT8Ldfg8Nb5L7dSPVQMkyuu5wdckZeoPI38rnzSJm8myMuLFU8Ply5WE91wvGfD7p8lpZUyL4BWva6J1jqDsVE2pRNXUbZGlrv8A0gitidC8sd6HkR1XGaa5OkakaMkgcCCAQdCDsQd7rmnEfCjoCXwgvi3LfmZ+oRy2oTZplBpSR0i3Fg3ifCdWwZIZA5m4zEhw/VZkXCYab1Epe77o0F/PmutzRgg30HVczxKjko3nNeWncTZw3Z5rrKNdFvR6rfLbkfAQ0eDRxMY5hYGEMcQRlDgT8IdzOiq4s+MyOzTlwF7RtbqOgve3qhXE+I2Wa0uLgwWYB0Oq8w+irKvSOPsoz8zrj2G5Ue+i+5Qw+6cuQv4Yx0Bwge4EuJy66jwVvG+D4piXNJjcdy3n6JcLcHx0x7QkyS/fd+Q5IsDNPDqukVRharJHJlco9MBcL/h9Aw3eXSH+rb2CMKPDmsADWgAcgNFUxTiCCAd52Z3Qbfug/FeOZZe7EMjfD9lMrB7W4hDALySAW5A6oRxTjw6tgZbxQJW14BvK+56XufRNgp6mo/0Y8g07zv8ANEh0W8SxV79ZpPcqlT9pKbQRk/1OGnsiHDOCGkF0jw490XF3kE7aDRdEw3Cg0WZA46bmzR56oJbTnuE/w+MhDqiQuP3eXoEfYHwpFCO4z7o/H9URUtJJcXaxo56km/hoFaZQG1nSE3BGlhuBsnQWVYKC3JWoqEB2bnr7FWoog0AA3t13T3A20TohZnNpWx6ZyBc2aPc25qYRN5MJ8T+6oYlljcJDK9zxYNZu2/MWaLi40uVpsdmAdnFiLi3Q+JQMQa7+lo8NUwtbzcXH/Oid3fF3uU8F3JoHmfyCAGNFvhZ76fuvHg/M63lp+Kc8fef+SjaW/K0u8f3KQxgDeTS4/wCdV6Q7waPf6p5LjzA8tSqj5mXtcvPQa/QaIGMqIWPBa67r9NSD1HJZ3Zm5uwZwdee4+PwByrWLpDo1oYOrtT/aP1VSupALPc+7m7A6Ajm3KEiSKkchsQ6xLra8mkc79NvZaeG1ZfdrxaRnxDkejh4FVqWivYtaRp8T9wPBo333K0oKUNJdu47uO+n4BCEyQhYfFscRi/mOyuHwHnfpbonY1xEyIWbZz/oP1K5/ieJPe7M92W/M/F5AbNRJqiWOLs9inKkc+6zYptVda5VC00HLAydokab7XamvgaRlyi3Tl7Ifjc+lfmY4OHO2ykquM4ebcp6WVwoW0TwcN0zH5mwRhx55Rf8AZapjDRdxAHj+iCsQ460tG3XqhfFselk1kkyjpfRFA5X2dCxXi6CG4b33IMxXiyefZ2VvQFB5xMONoml568lq4bw1U1Dh2gcG3FxsNUgXJTmr2A2uXu5gan1/dWKLCqypIDWiJnnd34aLo2B8DRRC5aNNyUYUdBGwDUDQbI5A55gH8NmtOZ73Emx0Gv8AcdSj+i4biAsWAi4NiL6jnbmteAAg5Gm42uLAqdrZCDYBugI52N9R7WUqCxtNSBgs1oA02FvJWmsVaWC9wZCNc2+oHTyupIpWi4BJsdfXkgVk+XxSsoDUOPwsProoy55+YDfQC6dioueiaXi9rhVHx6guLtSB0A6fVWGUzRy8UgoUlx8IF7bnb1sqGHxlndkDXPN3AtHd1PeADiS3U39VqObfwWLXwtZd0MbjM63eAJ2BtmPS1wgaNW7j0H1UUrwPif6Xsq9M5j2Ne6QkEXsTYDqLDopGSMHwMLvIfmUAeNlHyRud42t9XJzmyO5tb5Xcfc2CfeQ/K1vmbpfYyfje4+A0H0QMqzRRj/Udm8HG4P8A1Gn0TxMbWZGbePdb7b/RW2QNbsAFXqK6Nm7ggdjOwefifbwYLfU7+ydFSNbqBr1Orv7jqh7FON4ItM4v7n6IWruMpZtIY3u8bWCi5RRLazoNbi0cYJLroKx7jPlmyjX/ADxQ87DK6fU9wH1PuVNT8AOOrzc+Oqg8jfCJqK+TAruJS64jG/Pn/nqskzPcbuBPmV0iHgtjRr+Css4YjHyrk02dFJICqF5LQtemaTyRNFgzW7AKb7ABySUCbyF6dmlo4NDY9BqhLFOGHOzOIDTfQDb1XS30chBzSBtzyA090yTDY8uV5zX1N/orVFKzh9Rgrho1wGo13O9r2VnD+BBIBI8Okuba++x9B6rscVFE2xjhvrva3nqrUcMl/hYBpb8/y9kUFoB8F4TyAZYGt233RLT4O8DWQDyC1fspGrpbX5aAJARju3Lr2vufJOhORVjp4mhwc8vzWuN+fhtqVZY4X7sXkdgnRS6dyG2vgNP8Cnc15A1A3v8AlZMQxpkN7hrRbTrfxTCwfPIdbbH8PdemAX78hPgTZeXjBNmEkdAkB4xzBqGk3bfa+l9voFI17tLR2F+ZsnZ3EDK22puDy9k5jX/MR5AfqgCtTRSgkyFrr9LgDpud1bAPgFGKQcyT5lTtaBoEwGGIHfVSJJj5QNyAgQ9eWWXXcQwRfHI0eoWO/jHPpBBJJ5NNvc2Ci5JdklFsJ2UzBs0DW+y9kmaNyEK5sQm2YyEdXkk+wsns4Ue//Xqnu8GjKPpqlv8Aoe37NWs4hgjHeePcLEn4yLtIIXyeIabe5C1qPhemj1EQJ6u1P1WsyBo2AHkEXIftQEvOIz7NbED1Nz7BMHBD5NZ6h7vAaD2R3lXmVR2/Y9wL0XB1NHtGCep1WpHh7G7NA9FouamEJqKQWyoYh0TDGrZCY5qYWUnRqJ0auuaoXNSaGmUnMTCxXHMUbmJUS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доходов проекта бюджета Калининского сельского поселения Ремонтненского района на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2024-2026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годы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  <a:endParaRPr lang="ru-RU" sz="2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413637"/>
              </p:ext>
            </p:extLst>
          </p:nvPr>
        </p:nvGraphicFramePr>
        <p:xfrm>
          <a:off x="179511" y="1196749"/>
          <a:ext cx="8784977" cy="4131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6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8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на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на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на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2335,4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2380,6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2427,9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443,4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461,1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479,5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Единый сельскохозяйственный налог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681,1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708,3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736,7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4010" algn="ctr"/>
                          <a:tab pos="66802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123,0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123,0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123,0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984,0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984,0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984,0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2,9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101,3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883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доходы от оказания платных услуг (работ) получателями средств бюджетов сельских поселений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883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Доходы, поступающие в порядке возмещения расходов, понесенных в связи с эксплуатацией имущества сельских поселений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89970"/>
                  </a:ext>
                </a:extLst>
              </a:tr>
              <a:tr h="430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Денежные взыскания (штрафы), установленные законами субъектов Российской Федерации за несоблюдение муниципальных правовых актов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921001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11648,1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8294,2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7497,2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доходов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13983,5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10674,8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9925,1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28596" y="428604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проекта бюджета Калининского сельского поселения Ремонтненского района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2024-2026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000" b="1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18125"/>
              </p:ext>
            </p:extLst>
          </p:nvPr>
        </p:nvGraphicFramePr>
        <p:xfrm>
          <a:off x="428596" y="1428736"/>
          <a:ext cx="8215368" cy="472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87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6788,3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4706,3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4040,4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153,5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168,7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184,2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187,4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381,6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462,4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6238,75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5028,2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5048,1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Межбюджетные трансферты общего характера бюджетам бюджетной системы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Российской Федерации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18,6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13983,5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10674,8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9925,1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9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годы в проекте бюджета Калининского сельского поселения предусмотрены следующие муниципальные программы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954056"/>
              </p:ext>
            </p:extLst>
          </p:nvPr>
        </p:nvGraphicFramePr>
        <p:xfrm>
          <a:off x="357158" y="1071547"/>
          <a:ext cx="8358247" cy="5436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73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6324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590,0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350,0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150,0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качественными жилищно-коммунальными услугами населения Калининского сельского поселения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168,4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321,6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402,4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9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общественного порядка и профилактика правонарушений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9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6243,7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5038,2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5058,1</a:t>
                      </a:r>
                      <a:endParaRPr lang="ru-RU" sz="12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спорта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 и создание условий для эффективного управления муниципальными финансами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6735,3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4289,6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3036,8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политика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Охрана окружающей среды и рациональное природопользование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13772,4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10109,4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8757,3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5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расходов по программному принципу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634210"/>
              </p:ext>
            </p:extLst>
          </p:nvPr>
        </p:nvGraphicFramePr>
        <p:xfrm>
          <a:off x="428596" y="1397000"/>
          <a:ext cx="8286808" cy="273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7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58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Программные расходы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13772,4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10109,4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8757,3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Непрограммные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211,1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565,4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1167,8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472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13983,5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10674,8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9925,1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3127</TotalTime>
  <Words>579</Words>
  <Application>Microsoft Office PowerPoint</Application>
  <PresentationFormat>Экран (4:3)</PresentationFormat>
  <Paragraphs>245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Tw Cen MT</vt:lpstr>
      <vt:lpstr>Wingdings</vt:lpstr>
      <vt:lpstr>Wingdings 2</vt:lpstr>
      <vt:lpstr>Wingdings 3</vt:lpstr>
      <vt:lpstr>Апекс</vt:lpstr>
      <vt:lpstr>Бюджет для граждан</vt:lpstr>
      <vt:lpstr> Уважаемые жители Калининского сельского поселения! </vt:lpstr>
      <vt:lpstr>    </vt:lpstr>
      <vt:lpstr>Основные понятия</vt:lpstr>
      <vt:lpstr>Основные характеристики проекта бюджета Калининского сельского поселения Ремонтненского района  на 2024-2026 годы</vt:lpstr>
      <vt:lpstr>Структура доходов проекта бюджета Калининского сельского поселения Ремонтненского района на 2024-2026 годы                                                                                               (тыс. рублей)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Барабанщиковскго сельского поселения 2016г.</dc:title>
  <dc:creator>1</dc:creator>
  <cp:lastModifiedBy>User</cp:lastModifiedBy>
  <cp:revision>350</cp:revision>
  <dcterms:created xsi:type="dcterms:W3CDTF">2015-12-04T10:25:22Z</dcterms:created>
  <dcterms:modified xsi:type="dcterms:W3CDTF">2025-01-21T07:47:52Z</dcterms:modified>
</cp:coreProperties>
</file>