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8"/>
  </p:notesMasterIdLst>
  <p:sldIdLst>
    <p:sldId id="256" r:id="rId2"/>
    <p:sldId id="275" r:id="rId3"/>
    <p:sldId id="257" r:id="rId4"/>
    <p:sldId id="277" r:id="rId5"/>
    <p:sldId id="276" r:id="rId6"/>
    <p:sldId id="278" r:id="rId7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50" autoAdjust="0"/>
  </p:normalViewPr>
  <p:slideViewPr>
    <p:cSldViewPr>
      <p:cViewPr>
        <p:scale>
          <a:sx n="80" d="100"/>
          <a:sy n="80" d="100"/>
        </p:scale>
        <p:origin x="-864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866644611831068"/>
          <c:y val="4.196459173739174E-2"/>
          <c:w val="0.75075319040315014"/>
          <c:h val="0.70623143065636595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Сельские поселения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1784,6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1832,8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1885,6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1784.6</c:v>
                </c:pt>
                <c:pt idx="1">
                  <c:v>1832.8</c:v>
                </c:pt>
                <c:pt idx="2">
                  <c:v>1885.6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287872"/>
        <c:axId val="22289408"/>
        <c:axId val="0"/>
      </c:bar3DChart>
      <c:catAx>
        <c:axId val="2228787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289408"/>
        <c:crosses val="autoZero"/>
        <c:auto val="1"/>
        <c:lblAlgn val="ctr"/>
        <c:lblOffset val="100"/>
        <c:noMultiLvlLbl val="0"/>
      </c:catAx>
      <c:valAx>
        <c:axId val="22289408"/>
        <c:scaling>
          <c:orientation val="minMax"/>
        </c:scaling>
        <c:delete val="0"/>
        <c:axPos val="b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2878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bubble3D val="0"/>
            <c:spPr>
              <a:solidFill>
                <a:schemeClr val="accent3">
                  <a:tint val="100000"/>
                </a:schemeClr>
              </a:solidFill>
              <a:ln w="19525" cap="flat" cmpd="sng" algn="ctr">
                <a:solidFill>
                  <a:schemeClr val="accent3">
                    <a:shade val="50000"/>
                    <a:alpha val="90000"/>
                  </a:schemeClr>
                </a:solidFill>
                <a:prstDash val="solid"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29D-4A4B-A942-ECA434C442C0}"/>
              </c:ext>
            </c:extLst>
          </c:dPt>
          <c:dPt>
            <c:idx val="2"/>
            <c:bubble3D val="0"/>
            <c:spPr>
              <a:solidFill>
                <a:schemeClr val="accent2">
                  <a:tint val="100000"/>
                </a:schemeClr>
              </a:solidFill>
              <a:ln w="19525" cap="flat" cmpd="sng" algn="ctr">
                <a:solidFill>
                  <a:schemeClr val="accent2">
                    <a:shade val="50000"/>
                    <a:alpha val="90000"/>
                  </a:schemeClr>
                </a:solidFill>
                <a:prstDash val="solid"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29D-4A4B-A942-ECA434C442C0}"/>
              </c:ext>
            </c:extLst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29D-4A4B-A942-ECA434C442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dirty="0" smtClean="0"/>
                      <a:t>1</a:t>
                    </a:r>
                    <a:r>
                      <a:rPr lang="ru-RU" sz="1400" dirty="0" smtClean="0"/>
                      <a:t>0</a:t>
                    </a:r>
                    <a:r>
                      <a:rPr lang="en-US" sz="1400" dirty="0" smtClean="0"/>
                      <a:t>,</a:t>
                    </a:r>
                    <a:r>
                      <a:rPr lang="ru-RU" sz="1400" dirty="0" smtClean="0"/>
                      <a:t>2</a:t>
                    </a:r>
                    <a:r>
                      <a:rPr lang="en-US" sz="1400" dirty="0" smtClean="0"/>
                      <a:t>%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29D-4A4B-A942-ECA434C442C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25563855881166714"/>
                  <c:y val="6.2506546891615292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 smtClean="0"/>
                      <a:t>8</a:t>
                    </a:r>
                    <a:r>
                      <a:rPr lang="ru-RU" sz="1400" dirty="0" smtClean="0"/>
                      <a:t>8,9</a:t>
                    </a:r>
                    <a:r>
                      <a:rPr lang="en-US" sz="1400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налог</c:v>
                </c:pt>
                <c:pt idx="1">
                  <c:v>ненаог</c:v>
                </c:pt>
                <c:pt idx="2">
                  <c:v>безвоз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0.14799999999999999</c:v>
                </c:pt>
                <c:pt idx="1">
                  <c:v>1.4999999999999999E-2</c:v>
                </c:pt>
                <c:pt idx="2">
                  <c:v>0.83699999999999997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29D-4A4B-A942-ECA434C442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1"/>
            <c:bubble3D val="0"/>
            <c:spPr>
              <a:solidFill>
                <a:schemeClr val="accent3">
                  <a:tint val="100000"/>
                </a:schemeClr>
              </a:solidFill>
              <a:ln w="19525" cap="flat" cmpd="sng" algn="ctr">
                <a:solidFill>
                  <a:schemeClr val="accent3">
                    <a:shade val="50000"/>
                    <a:alpha val="90000"/>
                  </a:schemeClr>
                </a:solidFill>
                <a:prstDash val="solid"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C8D-4897-B9B6-91727E92174D}"/>
              </c:ext>
            </c:extLst>
          </c:dPt>
          <c:dPt>
            <c:idx val="2"/>
            <c:bubble3D val="0"/>
            <c:spPr>
              <a:solidFill>
                <a:schemeClr val="accent2">
                  <a:tint val="100000"/>
                </a:schemeClr>
              </a:solidFill>
              <a:ln w="19525" cap="flat" cmpd="sng" algn="ctr">
                <a:solidFill>
                  <a:schemeClr val="accent2">
                    <a:shade val="50000"/>
                    <a:alpha val="90000"/>
                  </a:schemeClr>
                </a:solidFill>
                <a:prstDash val="solid"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C8D-4897-B9B6-91727E92174D}"/>
              </c:ext>
            </c:extLst>
          </c:dPt>
          <c:dLbls>
            <c:dLbl>
              <c:idx val="0"/>
              <c:layout>
                <c:manualLayout>
                  <c:x val="-0.10534356662391049"/>
                  <c:y val="1.0374664252991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C8D-4897-B9B6-91727E9217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C8D-4897-B9B6-91727E9217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C8D-4897-B9B6-91727E92174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</c:v>
                </c:pt>
                <c:pt idx="1">
                  <c:v>ненал</c:v>
                </c:pt>
                <c:pt idx="2">
                  <c:v>безв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0.29899999999999999</c:v>
                </c:pt>
                <c:pt idx="1">
                  <c:v>0.03</c:v>
                </c:pt>
                <c:pt idx="2">
                  <c:v>0.67100000000000004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C8D-4897-B9B6-91727E9217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bubble3D val="0"/>
            <c:spPr>
              <a:solidFill>
                <a:schemeClr val="accent3">
                  <a:tint val="100000"/>
                </a:schemeClr>
              </a:solidFill>
              <a:ln w="19525" cap="flat" cmpd="sng" algn="ctr">
                <a:solidFill>
                  <a:schemeClr val="accent3">
                    <a:shade val="50000"/>
                    <a:alpha val="90000"/>
                  </a:schemeClr>
                </a:solidFill>
                <a:prstDash val="solid"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E2B-4A62-8775-123DF67723DD}"/>
              </c:ext>
            </c:extLst>
          </c:dPt>
          <c:dPt>
            <c:idx val="2"/>
            <c:bubble3D val="0"/>
            <c:spPr>
              <a:solidFill>
                <a:schemeClr val="accent2">
                  <a:tint val="100000"/>
                </a:schemeClr>
              </a:solidFill>
              <a:ln w="19525" cap="flat" cmpd="sng" algn="ctr">
                <a:solidFill>
                  <a:schemeClr val="accent2">
                    <a:shade val="50000"/>
                    <a:alpha val="90000"/>
                  </a:schemeClr>
                </a:solidFill>
                <a:prstDash val="solid"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E2B-4A62-8775-123DF67723DD}"/>
              </c:ext>
            </c:extLst>
          </c:dPt>
          <c:dLbls>
            <c:dLbl>
              <c:idx val="3"/>
              <c:delete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3"/>
                <c:pt idx="0">
                  <c:v>налоговые</c:v>
                </c:pt>
                <c:pt idx="1">
                  <c:v>неналог</c:v>
                </c:pt>
                <c:pt idx="2">
                  <c:v>безв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0.33100000000000002</c:v>
                </c:pt>
                <c:pt idx="1">
                  <c:v>3.5000000000000003E-2</c:v>
                </c:pt>
                <c:pt idx="2">
                  <c:v>0.63400000000000001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E2B-4A62-8775-123DF67723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4E34E475-91EE-4ABE-9FD4-6E5C6233A3E8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87F2FD51-B59A-41B7-ABA7-C87DDE123BD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351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2FD51-B59A-41B7-ABA7-C87DDE123BD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2FD51-B59A-41B7-ABA7-C87DDE123BD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A418AA-48E1-4AB7-BC54-E2C0A418E31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4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1214422"/>
            <a:ext cx="6900664" cy="3000396"/>
          </a:xfrm>
        </p:spPr>
        <p:txBody>
          <a:bodyPr>
            <a:normAutofit fontScale="90000"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r>
              <a:rPr lang="ru-RU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Калининского </a:t>
            </a: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сельского поселения РЕМОНТНЕНСКОГО района на 2019-2021 годы</a:t>
            </a:r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714356"/>
            <a:ext cx="7429552" cy="3857652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500034" y="500042"/>
            <a:ext cx="8132791" cy="8001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>
            <a:solidFill>
              <a:srgbClr val="C2D69B"/>
            </a:solidFill>
            <a:round/>
            <a:headEnd/>
            <a:tailEnd/>
          </a:ln>
          <a:effectLst>
            <a:outerShdw dist="28398" dir="3806097" algn="ctr" rotWithShape="0">
              <a:srgbClr val="4E6128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Основы формирования местного бюджета на 2019 год и на плановый период 2020 и 2021 годов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571472" y="2071679"/>
            <a:ext cx="8143931" cy="785818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Прогноз социально-экономического развития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Калининского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сельского поселения на 2019-2021 годы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571473" y="3357563"/>
            <a:ext cx="8215369" cy="714379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Основные направления бюджетной и налоговой политики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Калининского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сельского поселения на 2019-2021 годы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571472" y="4857760"/>
            <a:ext cx="8215370" cy="500066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12700">
            <a:solidFill>
              <a:srgbClr val="B2A1C7"/>
            </a:solidFill>
            <a:round/>
            <a:headEnd/>
            <a:tailEnd/>
          </a:ln>
          <a:effectLst>
            <a:outerShdw dist="28398" dir="3806097" algn="ctr" rotWithShape="0">
              <a:srgbClr val="3F3151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Калининского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сельского поселени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я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28604"/>
            <a:ext cx="8064896" cy="1571636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Основные характеристики  проекта решения Собрания депутатов  «О бюджете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Калининского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сельского поселения  Ремонтненского района на 2019  год и на плановый период 2020  и 2021  годов»                                                           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927289"/>
              </p:ext>
            </p:extLst>
          </p:nvPr>
        </p:nvGraphicFramePr>
        <p:xfrm>
          <a:off x="857223" y="2060848"/>
          <a:ext cx="7819233" cy="364501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648915"/>
                <a:gridCol w="1492737"/>
                <a:gridCol w="1409808"/>
                <a:gridCol w="1267773"/>
              </a:tblGrid>
              <a:tr h="41935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1. Доходы,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10907,0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5576,7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5183,8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из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них: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1784,6</a:t>
                      </a:r>
                      <a:endParaRPr lang="ru-RU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1832,8</a:t>
                      </a:r>
                      <a:endParaRPr lang="ru-RU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1885,6</a:t>
                      </a:r>
                      <a:endParaRPr lang="ru-RU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9122,4</a:t>
                      </a:r>
                      <a:endParaRPr lang="ru-RU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3743,9</a:t>
                      </a:r>
                      <a:endParaRPr lang="ru-RU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3298,2</a:t>
                      </a:r>
                      <a:endParaRPr lang="ru-RU" sz="16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2. 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10907,0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5576,7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5183,8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93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 Дефицит (-), 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(+)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7095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4. Источники финансирования дефицита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Динамика поступлений собственных доходов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2200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871979"/>
              </p:ext>
            </p:extLst>
          </p:nvPr>
        </p:nvGraphicFramePr>
        <p:xfrm>
          <a:off x="457200" y="1600200"/>
          <a:ext cx="8258204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42911" y="277813"/>
            <a:ext cx="804389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kern="0" dirty="0">
                <a:latin typeface="Times New Roman" pitchFamily="18" charset="0"/>
                <a:cs typeface="Times New Roman" pitchFamily="18" charset="0"/>
              </a:rPr>
              <a:t>Структура доходов бюджета </a:t>
            </a:r>
            <a:r>
              <a:rPr lang="ru-RU" altLang="ru-RU" sz="2400" b="1" kern="0" dirty="0" smtClean="0">
                <a:latin typeface="Times New Roman" pitchFamily="18" charset="0"/>
                <a:cs typeface="Times New Roman" pitchFamily="18" charset="0"/>
              </a:rPr>
              <a:t>Калининского</a:t>
            </a:r>
            <a:endParaRPr lang="ru-RU" altLang="ru-RU" sz="2400" b="1" kern="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ru-RU" sz="2400" b="1" kern="0" dirty="0"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r>
              <a:rPr lang="ru-RU" altLang="ru-RU" sz="2400" b="1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400" b="1" kern="0" dirty="0" err="1" smtClean="0">
                <a:latin typeface="Times New Roman" pitchFamily="18" charset="0"/>
                <a:cs typeface="Times New Roman" pitchFamily="18" charset="0"/>
              </a:rPr>
              <a:t>Ремонтненского</a:t>
            </a:r>
            <a:r>
              <a:rPr lang="ru-RU" altLang="ru-RU" sz="2400" b="1" kern="0" dirty="0" smtClean="0">
                <a:latin typeface="Times New Roman" pitchFamily="18" charset="0"/>
                <a:cs typeface="Times New Roman" pitchFamily="18" charset="0"/>
              </a:rPr>
              <a:t> района</a:t>
            </a:r>
            <a:r>
              <a:rPr lang="ru-RU" altLang="ru-RU" sz="2400" b="1" kern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kern="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400" b="1" kern="0" dirty="0" smtClean="0">
                <a:latin typeface="Times New Roman" pitchFamily="18" charset="0"/>
                <a:cs typeface="Times New Roman" pitchFamily="18" charset="0"/>
              </a:rPr>
              <a:t>2019 - 2021годах</a:t>
            </a:r>
            <a:endParaRPr lang="ru-RU" altLang="ru-RU" sz="24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923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Диаграмма 5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261768"/>
            <a:ext cx="6167437" cy="759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5" y="4077072"/>
            <a:ext cx="648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/>
          </a:p>
          <a:p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588224" y="392792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/>
          </a:p>
          <a:p>
            <a:endParaRPr lang="ru-RU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849348" y="1916832"/>
            <a:ext cx="1604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2019 </a:t>
            </a:r>
            <a:r>
              <a:rPr lang="ru-RU" sz="2800" dirty="0"/>
              <a:t>год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69871" y="1922301"/>
            <a:ext cx="1604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2020 </a:t>
            </a:r>
            <a:r>
              <a:rPr lang="ru-RU" sz="2800" dirty="0"/>
              <a:t>год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32240" y="1922301"/>
            <a:ext cx="1604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2021 </a:t>
            </a:r>
            <a:r>
              <a:rPr lang="ru-RU" sz="2800" dirty="0"/>
              <a:t>год</a:t>
            </a:r>
          </a:p>
        </p:txBody>
      </p:sp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1912059671"/>
              </p:ext>
            </p:extLst>
          </p:nvPr>
        </p:nvGraphicFramePr>
        <p:xfrm>
          <a:off x="0" y="2492896"/>
          <a:ext cx="291581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968484021"/>
              </p:ext>
            </p:extLst>
          </p:nvPr>
        </p:nvGraphicFramePr>
        <p:xfrm>
          <a:off x="2987824" y="2492896"/>
          <a:ext cx="316835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4" name="Диаграмма 23"/>
          <p:cNvGraphicFramePr/>
          <p:nvPr>
            <p:extLst>
              <p:ext uri="{D42A27DB-BD31-4B8C-83A1-F6EECF244321}">
                <p14:modId xmlns:p14="http://schemas.microsoft.com/office/powerpoint/2010/main" val="3234604495"/>
              </p:ext>
            </p:extLst>
          </p:nvPr>
        </p:nvGraphicFramePr>
        <p:xfrm>
          <a:off x="6228184" y="2492896"/>
          <a:ext cx="291581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350785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4282" y="500042"/>
            <a:ext cx="8458231" cy="1143008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1" sz="4400" baseline="0">
                <a:ln w="12700">
                  <a:solidFill>
                    <a:schemeClr val="tx1">
                      <a:tint val="95000"/>
                    </a:schemeClr>
                  </a:solidFill>
                </a:ln>
                <a:gradFill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</a:gradFill>
                <a:effectLst>
                  <a:outerShdw blurRad="127000" algn="tl" rotWithShape="0">
                    <a:schemeClr val="bg1">
                      <a:alpha val="5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000" b="1" kern="0" dirty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br>
              <a:rPr lang="ru-RU" altLang="ru-RU" sz="2000" b="1" kern="0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kern="0" dirty="0" smtClean="0">
                <a:latin typeface="Times New Roman" pitchFamily="18" charset="0"/>
                <a:cs typeface="Times New Roman" pitchFamily="18" charset="0"/>
              </a:rPr>
              <a:t>Калининского </a:t>
            </a:r>
            <a:r>
              <a:rPr lang="ru-RU" altLang="ru-RU" sz="2000" b="1" kern="0" dirty="0">
                <a:latin typeface="Times New Roman" pitchFamily="18" charset="0"/>
                <a:cs typeface="Times New Roman" pitchFamily="18" charset="0"/>
              </a:rPr>
              <a:t>сельского </a:t>
            </a:r>
            <a:r>
              <a:rPr lang="ru-RU" altLang="ru-RU" sz="2000" b="1" kern="0" dirty="0" smtClean="0">
                <a:latin typeface="Times New Roman" pitchFamily="18" charset="0"/>
                <a:cs typeface="Times New Roman" pitchFamily="18" charset="0"/>
              </a:rPr>
              <a:t>поселения Ремонтненского района на 2019 </a:t>
            </a:r>
            <a:r>
              <a:rPr lang="ru-RU" altLang="ru-RU" sz="2000" b="1" kern="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altLang="ru-RU" sz="2000" b="1" kern="0" dirty="0" smtClean="0"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altLang="ru-RU" sz="2000" b="1" kern="0" dirty="0">
                <a:latin typeface="Times New Roman" pitchFamily="18" charset="0"/>
                <a:cs typeface="Times New Roman" pitchFamily="18" charset="0"/>
              </a:rPr>
              <a:t>годы</a:t>
            </a:r>
            <a:r>
              <a:rPr lang="ru-RU" altLang="ru-RU" sz="2400" b="1" kern="0" dirty="0"/>
              <a:t/>
            </a:r>
            <a:br>
              <a:rPr lang="ru-RU" altLang="ru-RU" sz="2400" b="1" kern="0" dirty="0"/>
            </a:br>
            <a:r>
              <a:rPr lang="ru-RU" altLang="ru-RU" sz="2400" b="1" kern="0" dirty="0"/>
              <a:t> </a:t>
            </a:r>
          </a:p>
        </p:txBody>
      </p:sp>
      <p:graphicFrame>
        <p:nvGraphicFramePr>
          <p:cNvPr id="3" name="Group 290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0017323"/>
              </p:ext>
            </p:extLst>
          </p:nvPr>
        </p:nvGraphicFramePr>
        <p:xfrm>
          <a:off x="500035" y="1643051"/>
          <a:ext cx="8001055" cy="4214840"/>
        </p:xfrm>
        <a:graphic>
          <a:graphicData uri="http://schemas.openxmlformats.org/drawingml/2006/table">
            <a:tbl>
              <a:tblPr/>
              <a:tblGrid>
                <a:gridCol w="987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20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63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372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3807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176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Раздел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</a:t>
                      </a: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том числе: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10907,0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5576,7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77850" algn="r"/>
                        </a:tabLst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5183,8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76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бщегосударственные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вопросы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4731,6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3182,1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37540" algn="r"/>
                        </a:tabLs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2287,7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76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83256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Национальная безопасность и правоохранительная</a:t>
                      </a:r>
                      <a:r>
                        <a:rPr kumimoji="0" lang="ru-RU" sz="16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деятельность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76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хозяйство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302,9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4176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кинематография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5626,0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2155,3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1736,1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176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политика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176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спорт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10,0</a:t>
                      </a:r>
                      <a:endParaRPr lang="ru-RU" sz="1600" b="0" dirty="0">
                        <a:solidFill>
                          <a:schemeClr val="bg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4" name="Text Box 2897"/>
          <p:cNvSpPr txBox="1">
            <a:spLocks noChangeArrowheads="1"/>
          </p:cNvSpPr>
          <p:nvPr/>
        </p:nvSpPr>
        <p:spPr bwMode="auto">
          <a:xfrm>
            <a:off x="7380288" y="1285861"/>
            <a:ext cx="15843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ru-RU" altLang="ru-RU" sz="1100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sz="1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732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1367</TotalTime>
  <Words>245</Words>
  <Application>Microsoft Office PowerPoint</Application>
  <PresentationFormat>Экран (4:3)</PresentationFormat>
  <Paragraphs>100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</vt:lpstr>
      <vt:lpstr>ПРОЕКТ Бюджета Калининского сельского поселения РЕМОНТНЕНСКОГО района на 2019-2021 годы</vt:lpstr>
      <vt:lpstr>Презентация PowerPoint</vt:lpstr>
      <vt:lpstr>Основные характеристики  проекта решения Собрания депутатов  «О бюджете  Калининского  сельского поселения  Ремонтненского района на 2019  год и на плановый период 2020  и 2021  годов»                                                            тыс. рублей</vt:lpstr>
      <vt:lpstr>Динамика поступлений собственных доходов  тыс. рублей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Дубовского района на 2015-2017 годы</dc:title>
  <dc:creator>Пользователь</dc:creator>
  <cp:lastModifiedBy>USER</cp:lastModifiedBy>
  <cp:revision>200</cp:revision>
  <dcterms:created xsi:type="dcterms:W3CDTF">2015-02-20T07:51:34Z</dcterms:created>
  <dcterms:modified xsi:type="dcterms:W3CDTF">2019-02-19T11:01:39Z</dcterms:modified>
</cp:coreProperties>
</file>