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11"/>
  </p:notesMasterIdLst>
  <p:sldIdLst>
    <p:sldId id="256" r:id="rId2"/>
    <p:sldId id="273" r:id="rId3"/>
    <p:sldId id="257" r:id="rId4"/>
    <p:sldId id="269" r:id="rId5"/>
    <p:sldId id="259" r:id="rId6"/>
    <p:sldId id="260" r:id="rId7"/>
    <p:sldId id="261" r:id="rId8"/>
    <p:sldId id="262" r:id="rId9"/>
    <p:sldId id="266" r:id="rId10"/>
  </p:sldIdLst>
  <p:sldSz cx="9144000" cy="6858000" type="screen4x3"/>
  <p:notesSz cx="7102475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38" autoAdjust="0"/>
  </p:normalViewPr>
  <p:slideViewPr>
    <p:cSldViewPr>
      <p:cViewPr>
        <p:scale>
          <a:sx n="80" d="100"/>
          <a:sy n="80" d="100"/>
        </p:scale>
        <p:origin x="-1674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52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8866644611831049"/>
          <c:y val="4.1964591737391706E-2"/>
          <c:w val="0.75075319040314958"/>
          <c:h val="0.70623143065636595"/>
        </c:manualLayout>
      </c:layout>
      <c:bar3D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Сельские поселения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1276,3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1355,7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1390,9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1276.3</c:v>
                </c:pt>
                <c:pt idx="1">
                  <c:v>1355.7</c:v>
                </c:pt>
                <c:pt idx="2">
                  <c:v>1390.9</c:v>
                </c:pt>
              </c:numCache>
            </c:numRef>
          </c:val>
        </c:ser>
        <c:shape val="box"/>
        <c:axId val="145370112"/>
        <c:axId val="145371904"/>
        <c:axId val="0"/>
      </c:bar3DChart>
      <c:catAx>
        <c:axId val="145370112"/>
        <c:scaling>
          <c:orientation val="minMax"/>
        </c:scaling>
        <c:axPos val="l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5371904"/>
        <c:crosses val="autoZero"/>
        <c:auto val="1"/>
        <c:lblAlgn val="ctr"/>
        <c:lblOffset val="100"/>
      </c:catAx>
      <c:valAx>
        <c:axId val="145371904"/>
        <c:scaling>
          <c:orientation val="minMax"/>
        </c:scaling>
        <c:axPos val="b"/>
        <c:majorGridlines/>
        <c:numFmt formatCode="#,##0.0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53701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0708129757995802E-2"/>
          <c:y val="0.88039354791149471"/>
          <c:w val="0.95544406507758861"/>
          <c:h val="0.11579132427012823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6607082009485635"/>
                  <c:y val="4.239468406644287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</a:p>
                  <a:p>
                    <a:r>
                      <a:rPr lang="ru-RU" dirty="0" smtClean="0"/>
                      <a:t>46,0</a:t>
                    </a:r>
                    <a:endParaRPr lang="en-US" dirty="0"/>
                  </a:p>
                </c:rich>
              </c:tx>
              <c:showPercent val="1"/>
            </c:dLbl>
            <c:dLbl>
              <c:idx val="1"/>
              <c:layout>
                <c:manualLayout>
                  <c:x val="0.11812122991205064"/>
                  <c:y val="-0.2217139691031480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</a:p>
                  <a:p>
                    <a:r>
                      <a:rPr lang="ru-RU" dirty="0" smtClean="0"/>
                      <a:t>879,8</a:t>
                    </a:r>
                    <a:endParaRPr lang="en-US" dirty="0"/>
                  </a:p>
                </c:rich>
              </c:tx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9,6</a:t>
                    </a:r>
                    <a:endParaRPr lang="en-US" dirty="0"/>
                  </a:p>
                </c:rich>
              </c:tx>
              <c:showPercent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16,3</a:t>
                    </a:r>
                  </a:p>
                  <a:p>
                    <a:endParaRPr lang="en-US" dirty="0"/>
                  </a:p>
                </c:rich>
              </c:tx>
              <c:showPercent val="1"/>
            </c:dLbl>
            <c:dLbl>
              <c:idx val="4"/>
              <c:layout/>
              <c:tx>
                <c:rich>
                  <a:bodyPr/>
                  <a:lstStyle/>
                  <a:p>
                    <a:endParaRPr lang="ru-RU" dirty="0" smtClean="0"/>
                  </a:p>
                  <a:p>
                    <a:r>
                      <a:rPr lang="ru-RU" dirty="0" smtClean="0"/>
                      <a:t>582,9</a:t>
                    </a:r>
                    <a:endParaRPr lang="en-US" dirty="0"/>
                  </a:p>
                </c:rich>
              </c:tx>
              <c:showPercent val="1"/>
            </c:dLbl>
            <c:dLbl>
              <c:idx val="5"/>
              <c:layout/>
              <c:tx>
                <c:rich>
                  <a:bodyPr/>
                  <a:lstStyle/>
                  <a:p>
                    <a:endParaRPr lang="ru-RU" dirty="0" smtClean="0"/>
                  </a:p>
                  <a:p>
                    <a:r>
                      <a:rPr lang="ru-RU" dirty="0" smtClean="0"/>
                      <a:t>23,6</a:t>
                    </a:r>
                  </a:p>
                  <a:p>
                    <a:endParaRPr lang="en-US" dirty="0"/>
                  </a:p>
                </c:rich>
              </c:tx>
              <c:showPercent val="1"/>
            </c:dLbl>
            <c:dLbl>
              <c:idx val="6"/>
              <c:layout>
                <c:manualLayout>
                  <c:x val="3.9774715660542442E-2"/>
                  <c:y val="0.1504692142468502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 250,6</a:t>
                    </a:r>
                  </a:p>
                  <a:p>
                    <a:endParaRPr lang="en-US" dirty="0"/>
                  </a:p>
                </c:rich>
              </c:tx>
              <c:showPercent val="1"/>
            </c:dLbl>
            <c:showPercent val="1"/>
            <c:showLeaderLines val="1"/>
          </c:dLbls>
          <c:cat>
            <c:strRef>
              <c:f>Лист1!$A$2:$A$9</c:f>
              <c:strCache>
                <c:ptCount val="8"/>
                <c:pt idx="0">
                  <c:v>Налог на доходы физических лиц</c:v>
                </c:pt>
                <c:pt idx="1">
                  <c:v>Имущественные налоги</c:v>
                </c:pt>
                <c:pt idx="2">
                  <c:v>Доходы от использования имущества</c:v>
                </c:pt>
                <c:pt idx="3">
                  <c:v>Государственная пошлина</c:v>
                </c:pt>
                <c:pt idx="4">
                  <c:v>Доходы от платных услуг</c:v>
                </c:pt>
                <c:pt idx="5">
                  <c:v>Штрафы, санкции, возмещение ущерба</c:v>
                </c:pt>
                <c:pt idx="6">
                  <c:v>Прочие неналоговые доходы</c:v>
                </c:pt>
                <c:pt idx="7">
                  <c:v>Налоги на совокупный доход</c:v>
                </c:pt>
              </c:strCache>
            </c:strRef>
          </c:cat>
          <c:val>
            <c:numRef>
              <c:f>Лист1!$B$2:$B$9</c:f>
              <c:numCache>
                <c:formatCode>#,##0.0</c:formatCode>
                <c:ptCount val="8"/>
                <c:pt idx="0">
                  <c:v>369.8</c:v>
                </c:pt>
                <c:pt idx="1">
                  <c:v>471.8</c:v>
                </c:pt>
                <c:pt idx="2">
                  <c:v>13</c:v>
                </c:pt>
                <c:pt idx="3">
                  <c:v>14</c:v>
                </c:pt>
                <c:pt idx="4">
                  <c:v>582.9</c:v>
                </c:pt>
                <c:pt idx="5">
                  <c:v>8.3000000000000007</c:v>
                </c:pt>
                <c:pt idx="6">
                  <c:v>152.4</c:v>
                </c:pt>
                <c:pt idx="7">
                  <c:v>240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5411912326748711"/>
          <c:y val="4.9416865910722939E-2"/>
          <c:w val="0.33710894690795307"/>
          <c:h val="0.9505831260914025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8932220278020931"/>
          <c:y val="3.174590910671285E-2"/>
          <c:w val="0.74846724020608535"/>
          <c:h val="0.68347647019122759"/>
        </c:manualLayout>
      </c:layout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Неналоговые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9.2592592592594062E-3"/>
                  <c:y val="-8.418097982683470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14,0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9.2592592592594062E-3"/>
                  <c:y val="8.4180979826834704E-3"/>
                </c:manualLayout>
              </c:layout>
              <c:showVal val="1"/>
            </c:dLbl>
            <c:dLbl>
              <c:idx val="2"/>
              <c:layout>
                <c:manualLayout>
                  <c:x val="6.1728395061728392E-3"/>
                  <c:y val="-2.806032660894488E-3"/>
                </c:manualLayout>
              </c:layout>
              <c:showVal val="1"/>
            </c:dLbl>
            <c:numFmt formatCode="0.0%" sourceLinked="0"/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 2018 год</c:v>
                </c:pt>
                <c:pt idx="1">
                  <c:v> 2019 год</c:v>
                </c:pt>
                <c:pt idx="2">
                  <c:v> 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0.14000000000000001</c:v>
                </c:pt>
                <c:pt idx="1">
                  <c:v>0.13</c:v>
                </c:pt>
                <c:pt idx="2">
                  <c:v>0.13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Налоговые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1.234567901234572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86,0%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0802469135802602E-2"/>
                  <c:y val="2.806032660894539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87,0%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9.2592592592594582E-3"/>
                  <c:y val="-8.4180979826834704E-3"/>
                </c:manualLayout>
              </c:layout>
              <c:showVal val="1"/>
            </c:dLbl>
            <c:numFmt formatCode="0.0%" sourceLinked="0"/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 2018 год</c:v>
                </c:pt>
                <c:pt idx="1">
                  <c:v> 2019 год</c:v>
                </c:pt>
                <c:pt idx="2">
                  <c:v> 2020 год</c:v>
                </c:pt>
              </c:strCache>
            </c:strRef>
          </c:cat>
          <c:val>
            <c:numRef>
              <c:f>Лист1!$C$2:$C$4</c:f>
              <c:numCache>
                <c:formatCode>#,##0.00</c:formatCode>
                <c:ptCount val="3"/>
                <c:pt idx="0" formatCode="General">
                  <c:v>0.86</c:v>
                </c:pt>
                <c:pt idx="1">
                  <c:v>0.87</c:v>
                </c:pt>
                <c:pt idx="2" formatCode="General">
                  <c:v>0.87</c:v>
                </c:pt>
              </c:numCache>
            </c:numRef>
          </c:val>
        </c:ser>
        <c:shape val="cylinder"/>
        <c:axId val="90563712"/>
        <c:axId val="90565248"/>
        <c:axId val="0"/>
      </c:bar3DChart>
      <c:catAx>
        <c:axId val="90563712"/>
        <c:scaling>
          <c:orientation val="minMax"/>
        </c:scaling>
        <c:axPos val="l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0565248"/>
        <c:crosses val="autoZero"/>
        <c:auto val="1"/>
        <c:lblAlgn val="ctr"/>
        <c:lblOffset val="100"/>
      </c:catAx>
      <c:valAx>
        <c:axId val="90565248"/>
        <c:scaling>
          <c:orientation val="minMax"/>
        </c:scaling>
        <c:axPos val="b"/>
        <c:majorGridlines/>
        <c:numFmt formatCode="0.0%" sourceLinked="0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05637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2538969087197441"/>
          <c:y val="0.87810025389910673"/>
          <c:w val="0.19323539418683813"/>
          <c:h val="0.12189974610090019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7543542408866796E-2"/>
          <c:y val="0.21690636340768163"/>
          <c:w val="0.8425909321319246"/>
          <c:h val="0.7189150684616736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solidFill>
                <a:srgbClr val="92D050"/>
              </a:solidFill>
            </c:spPr>
          </c:dPt>
          <c:dPt>
            <c:idx val="1"/>
            <c:explosion val="14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explosion val="33"/>
            <c:spPr>
              <a:solidFill>
                <a:srgbClr val="0070C0"/>
              </a:solidFill>
            </c:spPr>
          </c:dPt>
          <c:dPt>
            <c:idx val="4"/>
            <c:spPr>
              <a:solidFill>
                <a:srgbClr val="FF0000"/>
              </a:solidFill>
            </c:spPr>
          </c:dPt>
          <c:dPt>
            <c:idx val="5"/>
            <c:spPr>
              <a:solidFill>
                <a:schemeClr val="tx1"/>
              </a:solidFill>
            </c:spPr>
          </c:dPt>
          <c:dPt>
            <c:idx val="6"/>
            <c:spPr>
              <a:solidFill>
                <a:srgbClr val="33CC33"/>
              </a:solidFill>
            </c:spPr>
          </c:dPt>
          <c:dLbls>
            <c:dLbl>
              <c:idx val="0"/>
              <c:numFmt formatCode="0.000%" sourceLinked="0"/>
              <c:spPr>
                <a:noFill/>
              </c:spPr>
              <c:txPr>
                <a:bodyPr/>
                <a:lstStyle/>
                <a:p>
                  <a:pPr>
                    <a:defRPr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</c:dLbl>
            <c:dLbl>
              <c:idx val="2"/>
              <c:layout>
                <c:manualLayout>
                  <c:x val="4.8260118617467359E-4"/>
                  <c:y val="3.6705116679036247E-2"/>
                </c:manualLayout>
              </c:layout>
              <c:showPercent val="1"/>
            </c:dLbl>
            <c:dLbl>
              <c:idx val="3"/>
              <c:layout>
                <c:manualLayout>
                  <c:x val="-2.1692056248760288E-2"/>
                  <c:y val="-1.1067257951512201E-2"/>
                </c:manualLayout>
              </c:layout>
              <c:showPercent val="1"/>
            </c:dLbl>
            <c:dLbl>
              <c:idx val="4"/>
              <c:layout>
                <c:manualLayout>
                  <c:x val="-4.7024123679531002E-2"/>
                  <c:y val="-8.1923780640716481E-2"/>
                </c:manualLayout>
              </c:layout>
              <c:showPercent val="1"/>
            </c:dLbl>
            <c:dLbl>
              <c:idx val="5"/>
              <c:layout>
                <c:manualLayout>
                  <c:x val="-4.1624221812112103E-2"/>
                  <c:y val="-5.2439668640684868E-2"/>
                </c:manualLayout>
              </c:layout>
              <c:showPercent val="1"/>
            </c:dLbl>
            <c:dLbl>
              <c:idx val="6"/>
              <c:layout>
                <c:manualLayout>
                  <c:x val="9.607330480606055E-2"/>
                  <c:y val="-8.7103893690690798E-2"/>
                </c:manualLayout>
              </c:layout>
              <c:showPercent val="1"/>
            </c:dLbl>
            <c:dLbl>
              <c:idx val="7"/>
              <c:layout>
                <c:manualLayout>
                  <c:x val="-2.2532156979650841E-2"/>
                  <c:y val="-2.0213156846399342E-2"/>
                </c:manualLayout>
              </c:layout>
              <c:showPercent val="1"/>
            </c:dLbl>
            <c:numFmt formatCode="0.000%" sourceLinked="0"/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Лист1!$A$2:$A$8</c:f>
              <c:strCache>
                <c:ptCount val="7"/>
                <c:pt idx="0">
                  <c:v>Культура, кинематография</c:v>
                </c:pt>
                <c:pt idx="1">
                  <c:v>Национальная оборона</c:v>
                </c:pt>
                <c:pt idx="2">
                  <c:v>ЖКХ</c:v>
                </c:pt>
                <c:pt idx="3">
                  <c:v>Общегосударственные вопросы</c:v>
                </c:pt>
                <c:pt idx="4">
                  <c:v>Социальная политика</c:v>
                </c:pt>
                <c:pt idx="5">
                  <c:v>ФК и спорт</c:v>
                </c:pt>
                <c:pt idx="6">
                  <c:v>Национальная безопасность и правохранительная деятельность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5103.1000000000004</c:v>
                </c:pt>
                <c:pt idx="1">
                  <c:v>69.3</c:v>
                </c:pt>
                <c:pt idx="2">
                  <c:v>321.2</c:v>
                </c:pt>
                <c:pt idx="3">
                  <c:v>4439.2</c:v>
                </c:pt>
                <c:pt idx="4">
                  <c:v>58.8</c:v>
                </c:pt>
                <c:pt idx="5">
                  <c:v>10</c:v>
                </c:pt>
                <c:pt idx="6">
                  <c:v>20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.7595581884918492"/>
          <c:y val="1.2248443038531244E-2"/>
          <c:w val="0.23579091547015021"/>
          <c:h val="0.9702878702278388"/>
        </c:manualLayout>
      </c:layout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AngAx val="1"/>
    </c:view3D>
    <c:plotArea>
      <c:layout>
        <c:manualLayout>
          <c:layoutTarget val="inner"/>
          <c:xMode val="edge"/>
          <c:yMode val="edge"/>
          <c:x val="9.9075289199961128E-2"/>
          <c:y val="3.0866359269839376E-2"/>
          <c:w val="0.81660761154856421"/>
          <c:h val="0.65015555805472214"/>
        </c:manualLayout>
      </c:layout>
      <c:bar3D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</c:v>
                </c:pt>
              </c:strCache>
            </c:strRef>
          </c:tx>
          <c:spPr>
            <a:solidFill>
              <a:srgbClr val="00B0F0"/>
            </a:solidFill>
          </c:spPr>
          <c:dLbls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9899</c:v>
                </c:pt>
                <c:pt idx="1">
                  <c:v>7894.2</c:v>
                </c:pt>
                <c:pt idx="2">
                  <c:v>6822.2</c:v>
                </c:pt>
              </c:numCache>
            </c:numRef>
          </c:val>
        </c:ser>
        <c:shape val="cylinder"/>
        <c:axId val="144696064"/>
        <c:axId val="145027072"/>
        <c:axId val="0"/>
      </c:bar3DChart>
      <c:catAx>
        <c:axId val="144696064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5027072"/>
        <c:crosses val="autoZero"/>
        <c:auto val="1"/>
        <c:lblAlgn val="ctr"/>
        <c:lblOffset val="100"/>
      </c:catAx>
      <c:valAx>
        <c:axId val="145027072"/>
        <c:scaling>
          <c:orientation val="minMax"/>
        </c:scaling>
        <c:axPos val="b"/>
        <c:majorGridlines/>
        <c:numFmt formatCode="#,##0.0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46960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4.7179814328764447E-2"/>
          <c:y val="0.79039510486497566"/>
          <c:w val="0.8093016671527169"/>
          <c:h val="0.15719615913784682"/>
        </c:manualLayout>
      </c:layout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14BB55-22DE-40CE-BA68-D6C991021C5A}" type="doc">
      <dgm:prSet loTypeId="urn:microsoft.com/office/officeart/2005/8/layout/pyramid2" loCatId="list" qsTypeId="urn:microsoft.com/office/officeart/2005/8/quickstyle/simple1" qsCatId="simple" csTypeId="urn:microsoft.com/office/officeart/2005/8/colors/accent3_3" csCatId="accent3" phldr="1"/>
      <dgm:spPr/>
    </dgm:pt>
    <dgm:pt modelId="{40556093-6698-4C2F-B07A-783BF57055F7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Прогнозе социально экономического развития Калининского  сельского поселения, утвержденного постановлением № 69 от 29.05.2017г администрации Калининского  сельского поселения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81597B87-3C86-4EAD-94AB-A41EA4F0AFBE}" type="parTrans" cxnId="{DAA985CD-C55B-44D9-AB5D-7519827A136C}">
      <dgm:prSet/>
      <dgm:spPr/>
      <dgm:t>
        <a:bodyPr/>
        <a:lstStyle/>
        <a:p>
          <a:endParaRPr lang="ru-RU"/>
        </a:p>
      </dgm:t>
    </dgm:pt>
    <dgm:pt modelId="{23C7C761-B22E-42F2-9FA3-A4E3AB2C7E4E}" type="sibTrans" cxnId="{DAA985CD-C55B-44D9-AB5D-7519827A136C}">
      <dgm:prSet/>
      <dgm:spPr/>
      <dgm:t>
        <a:bodyPr/>
        <a:lstStyle/>
        <a:p>
          <a:endParaRPr lang="ru-RU"/>
        </a:p>
      </dgm:t>
    </dgm:pt>
    <dgm:pt modelId="{314DBD81-EF12-4F09-8586-2EB5DDC4B84D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Муниципальных программах Калининского  сельского поселения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0DED5CC2-B0C0-4DDD-99C0-882FEC4F56EE}" type="parTrans" cxnId="{21D0AED3-DA78-4588-8E6E-26A0D8B5BBF8}">
      <dgm:prSet/>
      <dgm:spPr/>
      <dgm:t>
        <a:bodyPr/>
        <a:lstStyle/>
        <a:p>
          <a:endParaRPr lang="ru-RU"/>
        </a:p>
      </dgm:t>
    </dgm:pt>
    <dgm:pt modelId="{6D9C7A79-E01F-460F-BEFD-8363FC67EB4B}" type="sibTrans" cxnId="{21D0AED3-DA78-4588-8E6E-26A0D8B5BBF8}">
      <dgm:prSet/>
      <dgm:spPr/>
      <dgm:t>
        <a:bodyPr/>
        <a:lstStyle/>
        <a:p>
          <a:endParaRPr lang="ru-RU"/>
        </a:p>
      </dgm:t>
    </dgm:pt>
    <dgm:pt modelId="{255AAA92-4267-48B5-B901-8F4F2C56B181}">
      <dgm:prSet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Основных направлениях бюджетной и налоговой политики  Калининского сельского поселения, утвержденного постановлением № 107 от 27.10.2017г администрации Калининского  сельского поселения</a:t>
          </a:r>
          <a:endParaRPr lang="ru-RU" sz="1800" dirty="0"/>
        </a:p>
      </dgm:t>
    </dgm:pt>
    <dgm:pt modelId="{1401FB5C-FB1F-47EB-BD4F-45A795D74DA9}" type="parTrans" cxnId="{AC9603B7-2973-4F0B-BF44-AF8A20A9D2AE}">
      <dgm:prSet/>
      <dgm:spPr/>
      <dgm:t>
        <a:bodyPr/>
        <a:lstStyle/>
        <a:p>
          <a:endParaRPr lang="ru-RU"/>
        </a:p>
      </dgm:t>
    </dgm:pt>
    <dgm:pt modelId="{DE7E8A23-CE0F-4E35-AFC1-5DA388841E44}" type="sibTrans" cxnId="{AC9603B7-2973-4F0B-BF44-AF8A20A9D2AE}">
      <dgm:prSet/>
      <dgm:spPr/>
      <dgm:t>
        <a:bodyPr/>
        <a:lstStyle/>
        <a:p>
          <a:endParaRPr lang="ru-RU"/>
        </a:p>
      </dgm:t>
    </dgm:pt>
    <dgm:pt modelId="{310A3E87-F67E-4269-B837-3C5DDEEDF906}" type="pres">
      <dgm:prSet presAssocID="{1714BB55-22DE-40CE-BA68-D6C991021C5A}" presName="compositeShape" presStyleCnt="0">
        <dgm:presLayoutVars>
          <dgm:dir/>
          <dgm:resizeHandles/>
        </dgm:presLayoutVars>
      </dgm:prSet>
      <dgm:spPr/>
    </dgm:pt>
    <dgm:pt modelId="{EE2C7C6F-5654-4052-98A3-1B11772A5A68}" type="pres">
      <dgm:prSet presAssocID="{1714BB55-22DE-40CE-BA68-D6C991021C5A}" presName="pyramid" presStyleLbl="node1" presStyleIdx="0" presStyleCnt="1"/>
      <dgm:spPr/>
    </dgm:pt>
    <dgm:pt modelId="{24B3D822-CC20-45C8-B845-88072437B35D}" type="pres">
      <dgm:prSet presAssocID="{1714BB55-22DE-40CE-BA68-D6C991021C5A}" presName="theList" presStyleCnt="0"/>
      <dgm:spPr/>
    </dgm:pt>
    <dgm:pt modelId="{B469C873-DDBF-497C-9569-D0F42A7176A6}" type="pres">
      <dgm:prSet presAssocID="{255AAA92-4267-48B5-B901-8F4F2C56B181}" presName="aNode" presStyleLbl="fgAcc1" presStyleIdx="0" presStyleCnt="3" custAng="0" custScaleX="232053" custScaleY="65099" custLinFactNeighborX="-3525" custLinFactNeighborY="-153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C42670-35E9-49F2-84BA-E5C7599498A3}" type="pres">
      <dgm:prSet presAssocID="{255AAA92-4267-48B5-B901-8F4F2C56B181}" presName="aSpace" presStyleCnt="0"/>
      <dgm:spPr/>
    </dgm:pt>
    <dgm:pt modelId="{55A5B9AD-FB5E-4366-BCC5-05B0ACB594C1}" type="pres">
      <dgm:prSet presAssocID="{40556093-6698-4C2F-B07A-783BF57055F7}" presName="aNode" presStyleLbl="fgAcc1" presStyleIdx="1" presStyleCnt="3" custScaleX="235726" custScaleY="42866" custLinFactNeighborX="-3131" custLinFactNeighborY="122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BA0F14-168D-41C6-9AC1-F5E4AF962FD9}" type="pres">
      <dgm:prSet presAssocID="{40556093-6698-4C2F-B07A-783BF57055F7}" presName="aSpace" presStyleCnt="0"/>
      <dgm:spPr/>
    </dgm:pt>
    <dgm:pt modelId="{0FD99F51-B09C-4F80-AC02-AA7A13767858}" type="pres">
      <dgm:prSet presAssocID="{314DBD81-EF12-4F09-8586-2EB5DDC4B84D}" presName="aNode" presStyleLbl="fgAcc1" presStyleIdx="2" presStyleCnt="3" custScaleX="213998" custScaleY="368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B50FAB-C50F-4015-BFB3-96BDF22990B2}" type="pres">
      <dgm:prSet presAssocID="{314DBD81-EF12-4F09-8586-2EB5DDC4B84D}" presName="aSpace" presStyleCnt="0"/>
      <dgm:spPr/>
    </dgm:pt>
  </dgm:ptLst>
  <dgm:cxnLst>
    <dgm:cxn modelId="{21D0AED3-DA78-4588-8E6E-26A0D8B5BBF8}" srcId="{1714BB55-22DE-40CE-BA68-D6C991021C5A}" destId="{314DBD81-EF12-4F09-8586-2EB5DDC4B84D}" srcOrd="2" destOrd="0" parTransId="{0DED5CC2-B0C0-4DDD-99C0-882FEC4F56EE}" sibTransId="{6D9C7A79-E01F-460F-BEFD-8363FC67EB4B}"/>
    <dgm:cxn modelId="{F7574645-A629-4779-95A6-08BD6CA81B10}" type="presOf" srcId="{40556093-6698-4C2F-B07A-783BF57055F7}" destId="{55A5B9AD-FB5E-4366-BCC5-05B0ACB594C1}" srcOrd="0" destOrd="0" presId="urn:microsoft.com/office/officeart/2005/8/layout/pyramid2"/>
    <dgm:cxn modelId="{DAA985CD-C55B-44D9-AB5D-7519827A136C}" srcId="{1714BB55-22DE-40CE-BA68-D6C991021C5A}" destId="{40556093-6698-4C2F-B07A-783BF57055F7}" srcOrd="1" destOrd="0" parTransId="{81597B87-3C86-4EAD-94AB-A41EA4F0AFBE}" sibTransId="{23C7C761-B22E-42F2-9FA3-A4E3AB2C7E4E}"/>
    <dgm:cxn modelId="{B382973E-8DCD-40CE-A85B-B632F4ED5FC1}" type="presOf" srcId="{255AAA92-4267-48B5-B901-8F4F2C56B181}" destId="{B469C873-DDBF-497C-9569-D0F42A7176A6}" srcOrd="0" destOrd="0" presId="urn:microsoft.com/office/officeart/2005/8/layout/pyramid2"/>
    <dgm:cxn modelId="{B5C1E1D1-967E-468C-9F27-A6672FCB5A5D}" type="presOf" srcId="{314DBD81-EF12-4F09-8586-2EB5DDC4B84D}" destId="{0FD99F51-B09C-4F80-AC02-AA7A13767858}" srcOrd="0" destOrd="0" presId="urn:microsoft.com/office/officeart/2005/8/layout/pyramid2"/>
    <dgm:cxn modelId="{DF61642D-0AAB-4D97-A0EE-37B33AB2F1A4}" type="presOf" srcId="{1714BB55-22DE-40CE-BA68-D6C991021C5A}" destId="{310A3E87-F67E-4269-B837-3C5DDEEDF906}" srcOrd="0" destOrd="0" presId="urn:microsoft.com/office/officeart/2005/8/layout/pyramid2"/>
    <dgm:cxn modelId="{AC9603B7-2973-4F0B-BF44-AF8A20A9D2AE}" srcId="{1714BB55-22DE-40CE-BA68-D6C991021C5A}" destId="{255AAA92-4267-48B5-B901-8F4F2C56B181}" srcOrd="0" destOrd="0" parTransId="{1401FB5C-FB1F-47EB-BD4F-45A795D74DA9}" sibTransId="{DE7E8A23-CE0F-4E35-AFC1-5DA388841E44}"/>
    <dgm:cxn modelId="{F6D720FF-719D-4405-9D48-1F212A685C75}" type="presParOf" srcId="{310A3E87-F67E-4269-B837-3C5DDEEDF906}" destId="{EE2C7C6F-5654-4052-98A3-1B11772A5A68}" srcOrd="0" destOrd="0" presId="urn:microsoft.com/office/officeart/2005/8/layout/pyramid2"/>
    <dgm:cxn modelId="{69EC0915-67CB-4B2F-BFEA-D21E52B9085A}" type="presParOf" srcId="{310A3E87-F67E-4269-B837-3C5DDEEDF906}" destId="{24B3D822-CC20-45C8-B845-88072437B35D}" srcOrd="1" destOrd="0" presId="urn:microsoft.com/office/officeart/2005/8/layout/pyramid2"/>
    <dgm:cxn modelId="{2A93F592-08EA-4322-B425-BD4E836A8F12}" type="presParOf" srcId="{24B3D822-CC20-45C8-B845-88072437B35D}" destId="{B469C873-DDBF-497C-9569-D0F42A7176A6}" srcOrd="0" destOrd="0" presId="urn:microsoft.com/office/officeart/2005/8/layout/pyramid2"/>
    <dgm:cxn modelId="{3160EFEB-8C1F-4464-938E-2BB2ACB66E7C}" type="presParOf" srcId="{24B3D822-CC20-45C8-B845-88072437B35D}" destId="{40C42670-35E9-49F2-84BA-E5C7599498A3}" srcOrd="1" destOrd="0" presId="urn:microsoft.com/office/officeart/2005/8/layout/pyramid2"/>
    <dgm:cxn modelId="{0025B5AE-DCE6-4E7E-AFD4-E9AB1EC069A2}" type="presParOf" srcId="{24B3D822-CC20-45C8-B845-88072437B35D}" destId="{55A5B9AD-FB5E-4366-BCC5-05B0ACB594C1}" srcOrd="2" destOrd="0" presId="urn:microsoft.com/office/officeart/2005/8/layout/pyramid2"/>
    <dgm:cxn modelId="{B4AF8B90-0CB1-4BB9-A3C3-C8F8AC42114E}" type="presParOf" srcId="{24B3D822-CC20-45C8-B845-88072437B35D}" destId="{BDBA0F14-168D-41C6-9AC1-F5E4AF962FD9}" srcOrd="3" destOrd="0" presId="urn:microsoft.com/office/officeart/2005/8/layout/pyramid2"/>
    <dgm:cxn modelId="{8C12F87F-561A-43C3-8514-5839D1898577}" type="presParOf" srcId="{24B3D822-CC20-45C8-B845-88072437B35D}" destId="{0FD99F51-B09C-4F80-AC02-AA7A13767858}" srcOrd="4" destOrd="0" presId="urn:microsoft.com/office/officeart/2005/8/layout/pyramid2"/>
    <dgm:cxn modelId="{CC63F524-A53A-40B3-8F0F-297099971D10}" type="presParOf" srcId="{24B3D822-CC20-45C8-B845-88072437B35D}" destId="{6FB50FAB-C50F-4015-BFB3-96BDF22990B2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F3FBE6-5F5D-4BB9-9F17-C21C82D0AA4E}" type="doc">
      <dgm:prSet loTypeId="urn:microsoft.com/office/officeart/2005/8/layout/vList2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777A290D-BBBE-43E4-B509-C3C8F2889EC1}">
      <dgm:prSet phldrT="[Текст]" custT="1"/>
      <dgm:spPr/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Налог на доходы физических лиц – 369,8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2A14B5D9-AFE5-47BD-B953-756AD48C6A74}" type="parTrans" cxnId="{AE9E9A16-AB39-4C29-A0B3-CC35AEE6BCE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278F8DD-F555-4A7A-B59B-51D6571B410B}" type="sibTrans" cxnId="{AE9E9A16-AB39-4C29-A0B3-CC35AEE6BCE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0B590EB-2233-4FF2-8295-715CA4B7D1F7}">
      <dgm:prSet custT="1"/>
      <dgm:spPr/>
      <dgm:t>
        <a:bodyPr/>
        <a:lstStyle/>
        <a:p>
          <a:endParaRPr lang="ru-RU" sz="1400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Штрафы, санкции, возмещение ущерба  –8,3</a:t>
          </a:r>
        </a:p>
        <a:p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D960F986-C509-4414-B0C5-302D81942028}" type="parTrans" cxnId="{F87DAAC3-95FA-4827-9C49-BD070C8EAE1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63502BD-A6B4-4064-BC02-1637663BD80E}" type="sibTrans" cxnId="{F87DAAC3-95FA-4827-9C49-BD070C8EAE1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17DFEBB-CCE8-4F47-8960-1B18A9BBE647}">
      <dgm:prSet custT="1"/>
      <dgm:spPr/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Имущественные налоги – 471,8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620FA3F1-7077-4A74-B050-E874AA660529}" type="parTrans" cxnId="{CFF6835F-731A-4B08-A2EC-6D27FF525FF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D3B9101-02DB-4902-9044-0A67606B596F}" type="sibTrans" cxnId="{CFF6835F-731A-4B08-A2EC-6D27FF525FF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D6F6FE0-F79A-4D42-AA24-1B4D1EF402CD}">
      <dgm:prSet custT="1"/>
      <dgm:spPr/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Государственная пошлина –  14,0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25C3E8E8-FCA3-4335-A96A-E785C57CFB7C}" type="parTrans" cxnId="{13DF29F1-FC01-499A-88A0-0C6EB80CEB1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35BF509-6BC9-41A0-93E0-8DE43BA99AB1}" type="sibTrans" cxnId="{13DF29F1-FC01-499A-88A0-0C6EB80CEB1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08C1992-CE9A-454F-9204-9371138A6AB2}">
      <dgm:prSet phldrT="[Текст]" custT="1"/>
      <dgm:spPr/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Доходы от использования имущества – 10,0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830DD8FD-128C-4051-AF48-05BCE8F85A78}" type="parTrans" cxnId="{FDA7C181-5663-49F7-9519-7E3C1A2CB560}">
      <dgm:prSet/>
      <dgm:spPr/>
      <dgm:t>
        <a:bodyPr/>
        <a:lstStyle/>
        <a:p>
          <a:endParaRPr lang="ru-RU"/>
        </a:p>
      </dgm:t>
    </dgm:pt>
    <dgm:pt modelId="{8EBCD18B-C0E0-499E-AEDA-385786A861D5}" type="sibTrans" cxnId="{FDA7C181-5663-49F7-9519-7E3C1A2CB560}">
      <dgm:prSet/>
      <dgm:spPr/>
      <dgm:t>
        <a:bodyPr/>
        <a:lstStyle/>
        <a:p>
          <a:endParaRPr lang="ru-RU"/>
        </a:p>
      </dgm:t>
    </dgm:pt>
    <dgm:pt modelId="{1BBA8F37-00F7-40F8-BD31-C19784A3E9B5}">
      <dgm:prSet custT="1"/>
      <dgm:spPr/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Безвозмездные поступления  – 8745,3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9CC19D99-9163-4E31-8E64-C705A8F9EAAB}" type="parTrans" cxnId="{C79566CC-5D3A-4A00-91A4-68CC4A1FC817}">
      <dgm:prSet/>
      <dgm:spPr/>
      <dgm:t>
        <a:bodyPr/>
        <a:lstStyle/>
        <a:p>
          <a:endParaRPr lang="ru-RU"/>
        </a:p>
      </dgm:t>
    </dgm:pt>
    <dgm:pt modelId="{D85F5988-27AF-494C-8AE0-0DF946471CA0}" type="sibTrans" cxnId="{C79566CC-5D3A-4A00-91A4-68CC4A1FC817}">
      <dgm:prSet/>
      <dgm:spPr/>
      <dgm:t>
        <a:bodyPr/>
        <a:lstStyle/>
        <a:p>
          <a:endParaRPr lang="ru-RU"/>
        </a:p>
      </dgm:t>
    </dgm:pt>
    <dgm:pt modelId="{509FD018-0C5F-4E75-B82A-EFDF2B4079CA}">
      <dgm:prSet custT="1"/>
      <dgm:spPr/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Прочие налоговые доходы -152,4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F2E640A7-F5C5-46EF-AC19-577D929C21A4}" type="parTrans" cxnId="{E94DAE82-A9FD-46C9-85AE-032093E013B1}">
      <dgm:prSet/>
      <dgm:spPr/>
      <dgm:t>
        <a:bodyPr/>
        <a:lstStyle/>
        <a:p>
          <a:endParaRPr lang="ru-RU"/>
        </a:p>
      </dgm:t>
    </dgm:pt>
    <dgm:pt modelId="{978DBC8F-50CD-4992-8FC3-F1631EFFF01A}" type="sibTrans" cxnId="{E94DAE82-A9FD-46C9-85AE-032093E013B1}">
      <dgm:prSet/>
      <dgm:spPr/>
      <dgm:t>
        <a:bodyPr/>
        <a:lstStyle/>
        <a:p>
          <a:endParaRPr lang="ru-RU"/>
        </a:p>
      </dgm:t>
    </dgm:pt>
    <dgm:pt modelId="{754B8683-FFCB-42EA-B0DA-E6F6DE65DB42}">
      <dgm:prSet phldrT="[Текст]" custT="1"/>
      <dgm:spPr/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Налог на совокупный доход  - 240,0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7E5B982E-6065-4A9C-BC71-AEAF17D15BE3}" type="sibTrans" cxnId="{73871814-CAF3-4777-BE2F-8ABA6EE9961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186190D-83AA-4A44-AD60-2C60068F3B3A}" type="parTrans" cxnId="{73871814-CAF3-4777-BE2F-8ABA6EE9961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87C58C7-A891-4964-A0BB-CE95DF4AE1A0}">
      <dgm:prSet custT="1"/>
      <dgm:spPr/>
      <dgm:t>
        <a:bodyPr/>
        <a:lstStyle/>
        <a:p>
          <a:r>
            <a:rPr lang="ru-RU" sz="1400" b="1" dirty="0" smtClean="0"/>
            <a:t>Доходы от оказания платных услуг – 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7,0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0A8F8232-6C77-404A-89D5-6B96DEAE40F1}" type="parTrans" cxnId="{9AD35D4A-85F4-455D-A7B3-0F694F1B1954}">
      <dgm:prSet/>
      <dgm:spPr/>
    </dgm:pt>
    <dgm:pt modelId="{A57A1817-7D3E-44B8-A7C7-B06869831393}" type="sibTrans" cxnId="{9AD35D4A-85F4-455D-A7B3-0F694F1B1954}">
      <dgm:prSet/>
      <dgm:spPr/>
    </dgm:pt>
    <dgm:pt modelId="{716928D5-CD7F-4AF3-8298-209B9949C620}" type="pres">
      <dgm:prSet presAssocID="{CCF3FBE6-5F5D-4BB9-9F17-C21C82D0AA4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55B87A-BC63-4F63-8FE9-EF7A257CBF36}" type="pres">
      <dgm:prSet presAssocID="{777A290D-BBBE-43E4-B509-C3C8F2889EC1}" presName="parentText" presStyleLbl="node1" presStyleIdx="0" presStyleCnt="9" custLinFactNeighborX="-733" custLinFactNeighborY="-2638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7BE612-B704-4A50-9503-D1E0E7FD3E0C}" type="pres">
      <dgm:prSet presAssocID="{2278F8DD-F555-4A7A-B59B-51D6571B410B}" presName="spacer" presStyleCnt="0"/>
      <dgm:spPr/>
      <dgm:t>
        <a:bodyPr/>
        <a:lstStyle/>
        <a:p>
          <a:endParaRPr lang="ru-RU"/>
        </a:p>
      </dgm:t>
    </dgm:pt>
    <dgm:pt modelId="{1FAD3718-0B2C-4C57-AC74-478D60F070CF}" type="pres">
      <dgm:prSet presAssocID="{917DFEBB-CCE8-4F47-8960-1B18A9BBE647}" presName="parentText" presStyleLbl="node1" presStyleIdx="1" presStyleCnt="9" custLinFactY="16203" custLinFactNeighborX="-734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21475C-4858-4FCA-8D87-36F3D57E1E62}" type="pres">
      <dgm:prSet presAssocID="{ED3B9101-02DB-4902-9044-0A67606B596F}" presName="spacer" presStyleCnt="0"/>
      <dgm:spPr/>
      <dgm:t>
        <a:bodyPr/>
        <a:lstStyle/>
        <a:p>
          <a:endParaRPr lang="ru-RU"/>
        </a:p>
      </dgm:t>
    </dgm:pt>
    <dgm:pt modelId="{D88D7DC9-C87B-415F-A307-AAFFC415BA73}" type="pres">
      <dgm:prSet presAssocID="{8D6F6FE0-F79A-4D42-AA24-1B4D1EF402CD}" presName="parentText" presStyleLbl="node1" presStyleIdx="2" presStyleCnt="9" custLinFactNeighborX="-1673" custLinFactNeighborY="576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40A7E0-2F59-4FA5-A837-A9E3ADF309AE}" type="pres">
      <dgm:prSet presAssocID="{235BF509-6BC9-41A0-93E0-8DE43BA99AB1}" presName="spacer" presStyleCnt="0"/>
      <dgm:spPr/>
      <dgm:t>
        <a:bodyPr/>
        <a:lstStyle/>
        <a:p>
          <a:endParaRPr lang="ru-RU"/>
        </a:p>
      </dgm:t>
    </dgm:pt>
    <dgm:pt modelId="{AD9B5ED4-D5EA-4C9F-BFCE-07D89F0F4DEE}" type="pres">
      <dgm:prSet presAssocID="{754B8683-FFCB-42EA-B0DA-E6F6DE65DB42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2CC9AF-98C9-4A9E-9D53-525EDB101620}" type="pres">
      <dgm:prSet presAssocID="{7E5B982E-6065-4A9C-BC71-AEAF17D15BE3}" presName="spacer" presStyleCnt="0"/>
      <dgm:spPr/>
      <dgm:t>
        <a:bodyPr/>
        <a:lstStyle/>
        <a:p>
          <a:endParaRPr lang="ru-RU"/>
        </a:p>
      </dgm:t>
    </dgm:pt>
    <dgm:pt modelId="{549C527F-59CB-49B5-9C33-C17455FCFC6B}" type="pres">
      <dgm:prSet presAssocID="{908C1992-CE9A-454F-9204-9371138A6AB2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943FFB-E206-43AD-89F0-CA9586B39947}" type="pres">
      <dgm:prSet presAssocID="{8EBCD18B-C0E0-499E-AEDA-385786A861D5}" presName="spacer" presStyleCnt="0"/>
      <dgm:spPr/>
      <dgm:t>
        <a:bodyPr/>
        <a:lstStyle/>
        <a:p>
          <a:endParaRPr lang="ru-RU"/>
        </a:p>
      </dgm:t>
    </dgm:pt>
    <dgm:pt modelId="{C80CDD75-8B9D-41B2-AB9A-8312F8DEB462}" type="pres">
      <dgm:prSet presAssocID="{987C58C7-A891-4964-A0BB-CE95DF4AE1A0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6AEBF9-151A-4227-B66E-942E1FFF9B68}" type="pres">
      <dgm:prSet presAssocID="{A57A1817-7D3E-44B8-A7C7-B06869831393}" presName="spacer" presStyleCnt="0"/>
      <dgm:spPr/>
      <dgm:t>
        <a:bodyPr/>
        <a:lstStyle/>
        <a:p>
          <a:endParaRPr lang="ru-RU"/>
        </a:p>
      </dgm:t>
    </dgm:pt>
    <dgm:pt modelId="{38ED097D-C979-4DA5-BE6E-A5C08E96F9B0}" type="pres">
      <dgm:prSet presAssocID="{60B590EB-2233-4FF2-8295-715CA4B7D1F7}" presName="parentText" presStyleLbl="node1" presStyleIdx="6" presStyleCnt="9" custLinFactY="-3719" custLinFactNeighborX="-167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F4FCB7-F868-4C9D-BB4C-A9047E6F03AF}" type="pres">
      <dgm:prSet presAssocID="{B63502BD-A6B4-4064-BC02-1637663BD80E}" presName="spacer" presStyleCnt="0"/>
      <dgm:spPr/>
      <dgm:t>
        <a:bodyPr/>
        <a:lstStyle/>
        <a:p>
          <a:endParaRPr lang="ru-RU"/>
        </a:p>
      </dgm:t>
    </dgm:pt>
    <dgm:pt modelId="{2C4AFAC0-05B9-4BBF-9E57-04FCA784D5D6}" type="pres">
      <dgm:prSet presAssocID="{509FD018-0C5F-4E75-B82A-EFDF2B4079CA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C6BD02-9751-4811-887A-7F5C3957A4C5}" type="pres">
      <dgm:prSet presAssocID="{978DBC8F-50CD-4992-8FC3-F1631EFFF01A}" presName="spacer" presStyleCnt="0"/>
      <dgm:spPr/>
      <dgm:t>
        <a:bodyPr/>
        <a:lstStyle/>
        <a:p>
          <a:endParaRPr lang="ru-RU"/>
        </a:p>
      </dgm:t>
    </dgm:pt>
    <dgm:pt modelId="{3583B349-282C-48EE-A5B2-B2699AF4F3CB}" type="pres">
      <dgm:prSet presAssocID="{1BBA8F37-00F7-40F8-BD31-C19784A3E9B5}" presName="parentText" presStyleLbl="node1" presStyleIdx="8" presStyleCnt="9" custLinFactY="-1273" custLinFactNeighborX="28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516B13-7C53-4260-8FDE-E99CEC49798C}" type="presOf" srcId="{987C58C7-A891-4964-A0BB-CE95DF4AE1A0}" destId="{C80CDD75-8B9D-41B2-AB9A-8312F8DEB462}" srcOrd="0" destOrd="0" presId="urn:microsoft.com/office/officeart/2005/8/layout/vList2"/>
    <dgm:cxn modelId="{DE95F251-10DE-40CA-80A4-DF8B0864E314}" type="presOf" srcId="{908C1992-CE9A-454F-9204-9371138A6AB2}" destId="{549C527F-59CB-49B5-9C33-C17455FCFC6B}" srcOrd="0" destOrd="0" presId="urn:microsoft.com/office/officeart/2005/8/layout/vList2"/>
    <dgm:cxn modelId="{CFF6835F-731A-4B08-A2EC-6D27FF525FF4}" srcId="{CCF3FBE6-5F5D-4BB9-9F17-C21C82D0AA4E}" destId="{917DFEBB-CCE8-4F47-8960-1B18A9BBE647}" srcOrd="1" destOrd="0" parTransId="{620FA3F1-7077-4A74-B050-E874AA660529}" sibTransId="{ED3B9101-02DB-4902-9044-0A67606B596F}"/>
    <dgm:cxn modelId="{56934463-1ECE-4D50-B3E3-F82F710DC969}" type="presOf" srcId="{917DFEBB-CCE8-4F47-8960-1B18A9BBE647}" destId="{1FAD3718-0B2C-4C57-AC74-478D60F070CF}" srcOrd="0" destOrd="0" presId="urn:microsoft.com/office/officeart/2005/8/layout/vList2"/>
    <dgm:cxn modelId="{13DF29F1-FC01-499A-88A0-0C6EB80CEB1C}" srcId="{CCF3FBE6-5F5D-4BB9-9F17-C21C82D0AA4E}" destId="{8D6F6FE0-F79A-4D42-AA24-1B4D1EF402CD}" srcOrd="2" destOrd="0" parTransId="{25C3E8E8-FCA3-4335-A96A-E785C57CFB7C}" sibTransId="{235BF509-6BC9-41A0-93E0-8DE43BA99AB1}"/>
    <dgm:cxn modelId="{9AD35D4A-85F4-455D-A7B3-0F694F1B1954}" srcId="{CCF3FBE6-5F5D-4BB9-9F17-C21C82D0AA4E}" destId="{987C58C7-A891-4964-A0BB-CE95DF4AE1A0}" srcOrd="5" destOrd="0" parTransId="{0A8F8232-6C77-404A-89D5-6B96DEAE40F1}" sibTransId="{A57A1817-7D3E-44B8-A7C7-B06869831393}"/>
    <dgm:cxn modelId="{FDA7C181-5663-49F7-9519-7E3C1A2CB560}" srcId="{CCF3FBE6-5F5D-4BB9-9F17-C21C82D0AA4E}" destId="{908C1992-CE9A-454F-9204-9371138A6AB2}" srcOrd="4" destOrd="0" parTransId="{830DD8FD-128C-4051-AF48-05BCE8F85A78}" sibTransId="{8EBCD18B-C0E0-499E-AEDA-385786A861D5}"/>
    <dgm:cxn modelId="{E94DAE82-A9FD-46C9-85AE-032093E013B1}" srcId="{CCF3FBE6-5F5D-4BB9-9F17-C21C82D0AA4E}" destId="{509FD018-0C5F-4E75-B82A-EFDF2B4079CA}" srcOrd="7" destOrd="0" parTransId="{F2E640A7-F5C5-46EF-AC19-577D929C21A4}" sibTransId="{978DBC8F-50CD-4992-8FC3-F1631EFFF01A}"/>
    <dgm:cxn modelId="{AE9E9A16-AB39-4C29-A0B3-CC35AEE6BCEC}" srcId="{CCF3FBE6-5F5D-4BB9-9F17-C21C82D0AA4E}" destId="{777A290D-BBBE-43E4-B509-C3C8F2889EC1}" srcOrd="0" destOrd="0" parTransId="{2A14B5D9-AFE5-47BD-B953-756AD48C6A74}" sibTransId="{2278F8DD-F555-4A7A-B59B-51D6571B410B}"/>
    <dgm:cxn modelId="{633D5185-15AD-4FFD-8B78-43064A067992}" type="presOf" srcId="{8D6F6FE0-F79A-4D42-AA24-1B4D1EF402CD}" destId="{D88D7DC9-C87B-415F-A307-AAFFC415BA73}" srcOrd="0" destOrd="0" presId="urn:microsoft.com/office/officeart/2005/8/layout/vList2"/>
    <dgm:cxn modelId="{762B06D0-45FB-4AFB-B5E4-2F3D5DB551C6}" type="presOf" srcId="{754B8683-FFCB-42EA-B0DA-E6F6DE65DB42}" destId="{AD9B5ED4-D5EA-4C9F-BFCE-07D89F0F4DEE}" srcOrd="0" destOrd="0" presId="urn:microsoft.com/office/officeart/2005/8/layout/vList2"/>
    <dgm:cxn modelId="{1C5E7FD9-F9BA-4853-AEA1-5156977D7144}" type="presOf" srcId="{CCF3FBE6-5F5D-4BB9-9F17-C21C82D0AA4E}" destId="{716928D5-CD7F-4AF3-8298-209B9949C620}" srcOrd="0" destOrd="0" presId="urn:microsoft.com/office/officeart/2005/8/layout/vList2"/>
    <dgm:cxn modelId="{73871814-CAF3-4777-BE2F-8ABA6EE9961D}" srcId="{CCF3FBE6-5F5D-4BB9-9F17-C21C82D0AA4E}" destId="{754B8683-FFCB-42EA-B0DA-E6F6DE65DB42}" srcOrd="3" destOrd="0" parTransId="{7186190D-83AA-4A44-AD60-2C60068F3B3A}" sibTransId="{7E5B982E-6065-4A9C-BC71-AEAF17D15BE3}"/>
    <dgm:cxn modelId="{04B36FD8-B410-4D07-AA2E-971403DF528A}" type="presOf" srcId="{509FD018-0C5F-4E75-B82A-EFDF2B4079CA}" destId="{2C4AFAC0-05B9-4BBF-9E57-04FCA784D5D6}" srcOrd="0" destOrd="0" presId="urn:microsoft.com/office/officeart/2005/8/layout/vList2"/>
    <dgm:cxn modelId="{134EDFE0-25B7-4C4F-A34E-8D16C7CA70CB}" type="presOf" srcId="{777A290D-BBBE-43E4-B509-C3C8F2889EC1}" destId="{0E55B87A-BC63-4F63-8FE9-EF7A257CBF36}" srcOrd="0" destOrd="0" presId="urn:microsoft.com/office/officeart/2005/8/layout/vList2"/>
    <dgm:cxn modelId="{92A29935-DCCB-4FA0-87C8-69598A8FBE2D}" type="presOf" srcId="{1BBA8F37-00F7-40F8-BD31-C19784A3E9B5}" destId="{3583B349-282C-48EE-A5B2-B2699AF4F3CB}" srcOrd="0" destOrd="0" presId="urn:microsoft.com/office/officeart/2005/8/layout/vList2"/>
    <dgm:cxn modelId="{F87DAAC3-95FA-4827-9C49-BD070C8EAE1F}" srcId="{CCF3FBE6-5F5D-4BB9-9F17-C21C82D0AA4E}" destId="{60B590EB-2233-4FF2-8295-715CA4B7D1F7}" srcOrd="6" destOrd="0" parTransId="{D960F986-C509-4414-B0C5-302D81942028}" sibTransId="{B63502BD-A6B4-4064-BC02-1637663BD80E}"/>
    <dgm:cxn modelId="{78C45C6A-A026-4677-AE43-FBA15DB7A1F5}" type="presOf" srcId="{60B590EB-2233-4FF2-8295-715CA4B7D1F7}" destId="{38ED097D-C979-4DA5-BE6E-A5C08E96F9B0}" srcOrd="0" destOrd="0" presId="urn:microsoft.com/office/officeart/2005/8/layout/vList2"/>
    <dgm:cxn modelId="{C79566CC-5D3A-4A00-91A4-68CC4A1FC817}" srcId="{CCF3FBE6-5F5D-4BB9-9F17-C21C82D0AA4E}" destId="{1BBA8F37-00F7-40F8-BD31-C19784A3E9B5}" srcOrd="8" destOrd="0" parTransId="{9CC19D99-9163-4E31-8E64-C705A8F9EAAB}" sibTransId="{D85F5988-27AF-494C-8AE0-0DF946471CA0}"/>
    <dgm:cxn modelId="{671167EA-FDC0-49ED-BCF9-B697E4C9E9FC}" type="presParOf" srcId="{716928D5-CD7F-4AF3-8298-209B9949C620}" destId="{0E55B87A-BC63-4F63-8FE9-EF7A257CBF36}" srcOrd="0" destOrd="0" presId="urn:microsoft.com/office/officeart/2005/8/layout/vList2"/>
    <dgm:cxn modelId="{2485E8F7-6D7B-463C-AFD3-1C0974F0BA8A}" type="presParOf" srcId="{716928D5-CD7F-4AF3-8298-209B9949C620}" destId="{417BE612-B704-4A50-9503-D1E0E7FD3E0C}" srcOrd="1" destOrd="0" presId="urn:microsoft.com/office/officeart/2005/8/layout/vList2"/>
    <dgm:cxn modelId="{EABCDB63-C0A4-4155-9CF8-397DFE2A4E2C}" type="presParOf" srcId="{716928D5-CD7F-4AF3-8298-209B9949C620}" destId="{1FAD3718-0B2C-4C57-AC74-478D60F070CF}" srcOrd="2" destOrd="0" presId="urn:microsoft.com/office/officeart/2005/8/layout/vList2"/>
    <dgm:cxn modelId="{E4A50797-33BF-4A7C-A378-54BD5A3A1A5E}" type="presParOf" srcId="{716928D5-CD7F-4AF3-8298-209B9949C620}" destId="{F221475C-4858-4FCA-8D87-36F3D57E1E62}" srcOrd="3" destOrd="0" presId="urn:microsoft.com/office/officeart/2005/8/layout/vList2"/>
    <dgm:cxn modelId="{EC9B4B37-C08F-4068-8F37-EEE18D7CE6B3}" type="presParOf" srcId="{716928D5-CD7F-4AF3-8298-209B9949C620}" destId="{D88D7DC9-C87B-415F-A307-AAFFC415BA73}" srcOrd="4" destOrd="0" presId="urn:microsoft.com/office/officeart/2005/8/layout/vList2"/>
    <dgm:cxn modelId="{1465D9A9-7567-48BA-A568-B29DDBA1C37F}" type="presParOf" srcId="{716928D5-CD7F-4AF3-8298-209B9949C620}" destId="{6440A7E0-2F59-4FA5-A837-A9E3ADF309AE}" srcOrd="5" destOrd="0" presId="urn:microsoft.com/office/officeart/2005/8/layout/vList2"/>
    <dgm:cxn modelId="{DE05C961-4BF0-4ED9-92D1-5DB1BA0445C5}" type="presParOf" srcId="{716928D5-CD7F-4AF3-8298-209B9949C620}" destId="{AD9B5ED4-D5EA-4C9F-BFCE-07D89F0F4DEE}" srcOrd="6" destOrd="0" presId="urn:microsoft.com/office/officeart/2005/8/layout/vList2"/>
    <dgm:cxn modelId="{BA73E32C-1CF7-4C2F-A79C-23723A92C4E8}" type="presParOf" srcId="{716928D5-CD7F-4AF3-8298-209B9949C620}" destId="{2B2CC9AF-98C9-4A9E-9D53-525EDB101620}" srcOrd="7" destOrd="0" presId="urn:microsoft.com/office/officeart/2005/8/layout/vList2"/>
    <dgm:cxn modelId="{A2E1A80D-C197-4115-949E-642A37F482F1}" type="presParOf" srcId="{716928D5-CD7F-4AF3-8298-209B9949C620}" destId="{549C527F-59CB-49B5-9C33-C17455FCFC6B}" srcOrd="8" destOrd="0" presId="urn:microsoft.com/office/officeart/2005/8/layout/vList2"/>
    <dgm:cxn modelId="{3D8514DA-0963-4235-AB1E-03D1CD66DA98}" type="presParOf" srcId="{716928D5-CD7F-4AF3-8298-209B9949C620}" destId="{0B943FFB-E206-43AD-89F0-CA9586B39947}" srcOrd="9" destOrd="0" presId="urn:microsoft.com/office/officeart/2005/8/layout/vList2"/>
    <dgm:cxn modelId="{0C11EBCE-FE55-49E6-8AD4-FFD230210DFC}" type="presParOf" srcId="{716928D5-CD7F-4AF3-8298-209B9949C620}" destId="{C80CDD75-8B9D-41B2-AB9A-8312F8DEB462}" srcOrd="10" destOrd="0" presId="urn:microsoft.com/office/officeart/2005/8/layout/vList2"/>
    <dgm:cxn modelId="{E3A28ACD-36F8-43D3-A425-D4AD0143C5B7}" type="presParOf" srcId="{716928D5-CD7F-4AF3-8298-209B9949C620}" destId="{1A6AEBF9-151A-4227-B66E-942E1FFF9B68}" srcOrd="11" destOrd="0" presId="urn:microsoft.com/office/officeart/2005/8/layout/vList2"/>
    <dgm:cxn modelId="{86ADF3AB-9700-42BF-A30D-757D2A36EBAD}" type="presParOf" srcId="{716928D5-CD7F-4AF3-8298-209B9949C620}" destId="{38ED097D-C979-4DA5-BE6E-A5C08E96F9B0}" srcOrd="12" destOrd="0" presId="urn:microsoft.com/office/officeart/2005/8/layout/vList2"/>
    <dgm:cxn modelId="{BD756A19-ABF1-495A-8E46-CDFA371C7704}" type="presParOf" srcId="{716928D5-CD7F-4AF3-8298-209B9949C620}" destId="{7EF4FCB7-F868-4C9D-BB4C-A9047E6F03AF}" srcOrd="13" destOrd="0" presId="urn:microsoft.com/office/officeart/2005/8/layout/vList2"/>
    <dgm:cxn modelId="{09B08EA0-C26B-475E-9A9F-A43B6B8DE2E0}" type="presParOf" srcId="{716928D5-CD7F-4AF3-8298-209B9949C620}" destId="{2C4AFAC0-05B9-4BBF-9E57-04FCA784D5D6}" srcOrd="14" destOrd="0" presId="urn:microsoft.com/office/officeart/2005/8/layout/vList2"/>
    <dgm:cxn modelId="{A3982CDE-ED40-4953-81DA-3CFAD203C43A}" type="presParOf" srcId="{716928D5-CD7F-4AF3-8298-209B9949C620}" destId="{12C6BD02-9751-4811-887A-7F5C3957A4C5}" srcOrd="15" destOrd="0" presId="urn:microsoft.com/office/officeart/2005/8/layout/vList2"/>
    <dgm:cxn modelId="{DAD289CD-C989-4BA3-AEB9-2BA948550735}" type="presParOf" srcId="{716928D5-CD7F-4AF3-8298-209B9949C620}" destId="{3583B349-282C-48EE-A5B2-B2699AF4F3CB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8D9214-88B3-493F-ADE6-E7228A3D623A}" type="doc">
      <dgm:prSet loTypeId="urn:microsoft.com/office/officeart/2005/8/layout/vList2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68601121-B501-4852-8FD9-DA52C7F41158}">
      <dgm:prSet phldrT="[Текст]" custT="1"/>
      <dgm:spPr/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Образование – 0 ,0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2B0CCC17-47D7-4AF1-9297-FA7434C706B5}" type="parTrans" cxnId="{4B8E6A28-F2E5-4633-9D40-FCCCAD76B1AE}">
      <dgm:prSet/>
      <dgm:spPr/>
      <dgm:t>
        <a:bodyPr/>
        <a:lstStyle/>
        <a:p>
          <a:endParaRPr lang="ru-RU"/>
        </a:p>
      </dgm:t>
    </dgm:pt>
    <dgm:pt modelId="{8E370B41-9FC1-4B4D-A34F-CB433CF8B92C}" type="sibTrans" cxnId="{4B8E6A28-F2E5-4633-9D40-FCCCAD76B1AE}">
      <dgm:prSet/>
      <dgm:spPr/>
      <dgm:t>
        <a:bodyPr/>
        <a:lstStyle/>
        <a:p>
          <a:endParaRPr lang="ru-RU"/>
        </a:p>
      </dgm:t>
    </dgm:pt>
    <dgm:pt modelId="{6DE8F380-9025-4711-8840-5F97EF4AAAD4}">
      <dgm:prSet custT="1"/>
      <dgm:spPr/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Культура – 5 103,1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5094DD63-678B-4172-8856-91A84650975F}" type="parTrans" cxnId="{E2D0CE06-71C8-45F5-A9BB-11C119841173}">
      <dgm:prSet/>
      <dgm:spPr/>
      <dgm:t>
        <a:bodyPr/>
        <a:lstStyle/>
        <a:p>
          <a:endParaRPr lang="ru-RU"/>
        </a:p>
      </dgm:t>
    </dgm:pt>
    <dgm:pt modelId="{A8370EED-D252-4A6F-8672-1667492A2E14}" type="sibTrans" cxnId="{E2D0CE06-71C8-45F5-A9BB-11C119841173}">
      <dgm:prSet/>
      <dgm:spPr/>
      <dgm:t>
        <a:bodyPr/>
        <a:lstStyle/>
        <a:p>
          <a:endParaRPr lang="ru-RU"/>
        </a:p>
      </dgm:t>
    </dgm:pt>
    <dgm:pt modelId="{0504BD27-B1FC-4203-A517-B441222C19FF}">
      <dgm:prSet custT="1"/>
      <dgm:spPr/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Физическая культура и спорт– 10,0</a:t>
          </a:r>
        </a:p>
        <a:p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55FA6F06-AC67-40E6-802A-BC2D70BC3C13}" type="parTrans" cxnId="{5C00EE53-9224-4E7B-8AEA-B6CC80A5B735}">
      <dgm:prSet/>
      <dgm:spPr/>
      <dgm:t>
        <a:bodyPr/>
        <a:lstStyle/>
        <a:p>
          <a:endParaRPr lang="ru-RU"/>
        </a:p>
      </dgm:t>
    </dgm:pt>
    <dgm:pt modelId="{802A8DD2-3F58-404F-B8A4-F478411889FF}" type="sibTrans" cxnId="{5C00EE53-9224-4E7B-8AEA-B6CC80A5B735}">
      <dgm:prSet/>
      <dgm:spPr/>
      <dgm:t>
        <a:bodyPr/>
        <a:lstStyle/>
        <a:p>
          <a:endParaRPr lang="ru-RU"/>
        </a:p>
      </dgm:t>
    </dgm:pt>
    <dgm:pt modelId="{7332EBA9-D633-40C3-B397-76CC3A406A24}">
      <dgm:prSet phldrT="[Текст]" custT="1"/>
      <dgm:spPr/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Общегосударственные вопросы– 4439,2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492C4766-788E-4DE3-B142-B0F45F711244}" type="sibTrans" cxnId="{A8236626-1FAF-4964-B393-98D14B310761}">
      <dgm:prSet/>
      <dgm:spPr/>
      <dgm:t>
        <a:bodyPr/>
        <a:lstStyle/>
        <a:p>
          <a:endParaRPr lang="ru-RU"/>
        </a:p>
      </dgm:t>
    </dgm:pt>
    <dgm:pt modelId="{83929E23-E58B-42A2-AD3D-C8A072294E50}" type="parTrans" cxnId="{A8236626-1FAF-4964-B393-98D14B310761}">
      <dgm:prSet/>
      <dgm:spPr/>
      <dgm:t>
        <a:bodyPr/>
        <a:lstStyle/>
        <a:p>
          <a:endParaRPr lang="ru-RU"/>
        </a:p>
      </dgm:t>
    </dgm:pt>
    <dgm:pt modelId="{F78CD503-24CB-436C-B567-E64699DFBDC2}">
      <dgm:prSet phldrT="[Текст]" custT="1"/>
      <dgm:spPr/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Национальная оборона- 69,3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422372B0-4A47-40D5-A855-5DDD7304B5BD}" type="parTrans" cxnId="{FB8593C2-50EF-40A0-8393-020DA3C7E9FC}">
      <dgm:prSet/>
      <dgm:spPr/>
      <dgm:t>
        <a:bodyPr/>
        <a:lstStyle/>
        <a:p>
          <a:endParaRPr lang="ru-RU"/>
        </a:p>
      </dgm:t>
    </dgm:pt>
    <dgm:pt modelId="{21D576F9-0E60-4024-B0F9-78A2FA57830F}" type="sibTrans" cxnId="{FB8593C2-50EF-40A0-8393-020DA3C7E9FC}">
      <dgm:prSet/>
      <dgm:spPr/>
      <dgm:t>
        <a:bodyPr/>
        <a:lstStyle/>
        <a:p>
          <a:endParaRPr lang="ru-RU"/>
        </a:p>
      </dgm:t>
    </dgm:pt>
    <dgm:pt modelId="{678106EF-684B-45AF-8DDF-C848BC2B373A}">
      <dgm:prSet phldrT="[Текст]" custT="1"/>
      <dgm:spPr/>
      <dgm:t>
        <a:bodyPr/>
        <a:lstStyle/>
        <a:p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Жилищно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–коммунальное хозяйство –321,2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5FB04E8C-D589-4830-B2FA-F2D830E688DC}" type="parTrans" cxnId="{88A51552-28E6-4A52-A09E-145E5E749C48}">
      <dgm:prSet/>
      <dgm:spPr/>
      <dgm:t>
        <a:bodyPr/>
        <a:lstStyle/>
        <a:p>
          <a:endParaRPr lang="ru-RU"/>
        </a:p>
      </dgm:t>
    </dgm:pt>
    <dgm:pt modelId="{187E9CA0-BB04-47B5-BA8E-4CF171A30BFE}" type="sibTrans" cxnId="{88A51552-28E6-4A52-A09E-145E5E749C48}">
      <dgm:prSet/>
      <dgm:spPr/>
      <dgm:t>
        <a:bodyPr/>
        <a:lstStyle/>
        <a:p>
          <a:endParaRPr lang="ru-RU"/>
        </a:p>
      </dgm:t>
    </dgm:pt>
    <dgm:pt modelId="{122481F7-9898-4971-9BEF-9433BF97EB37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Социальная политика – 58,8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7E56E1EF-C5F1-4727-83A0-F364512809FC}" type="parTrans" cxnId="{99495E77-CE52-42FE-BCED-77D2762A9DB2}">
      <dgm:prSet/>
      <dgm:spPr/>
      <dgm:t>
        <a:bodyPr/>
        <a:lstStyle/>
        <a:p>
          <a:endParaRPr lang="ru-RU"/>
        </a:p>
      </dgm:t>
    </dgm:pt>
    <dgm:pt modelId="{8DAC7294-7D2D-48DE-BBBA-AE369E9030F7}" type="sibTrans" cxnId="{99495E77-CE52-42FE-BCED-77D2762A9DB2}">
      <dgm:prSet/>
      <dgm:spPr/>
      <dgm:t>
        <a:bodyPr/>
        <a:lstStyle/>
        <a:p>
          <a:endParaRPr lang="ru-RU"/>
        </a:p>
      </dgm:t>
    </dgm:pt>
    <dgm:pt modelId="{D5058447-3851-4DDB-B1B0-C350437F83EC}">
      <dgm:prSet custT="1"/>
      <dgm:spPr/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Национальная безопасность и  правоохранительная деятельность – 20,0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4C3297C4-EAF4-4C77-8A5B-E321DE8FC206}" type="parTrans" cxnId="{9A2ACFDA-44DA-47B3-AE96-26FE14BD0936}">
      <dgm:prSet/>
      <dgm:spPr/>
      <dgm:t>
        <a:bodyPr/>
        <a:lstStyle/>
        <a:p>
          <a:endParaRPr lang="ru-RU"/>
        </a:p>
      </dgm:t>
    </dgm:pt>
    <dgm:pt modelId="{879F1ED0-9A22-4D35-8DBA-893AE4EAC8DC}" type="sibTrans" cxnId="{9A2ACFDA-44DA-47B3-AE96-26FE14BD0936}">
      <dgm:prSet/>
      <dgm:spPr/>
      <dgm:t>
        <a:bodyPr/>
        <a:lstStyle/>
        <a:p>
          <a:endParaRPr lang="ru-RU"/>
        </a:p>
      </dgm:t>
    </dgm:pt>
    <dgm:pt modelId="{114EC0D7-7C0D-498A-AAD9-E256870189B2}" type="pres">
      <dgm:prSet presAssocID="{968D9214-88B3-493F-ADE6-E7228A3D62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203AA5-54BC-4279-A362-15B52FF69F92}" type="pres">
      <dgm:prSet presAssocID="{7332EBA9-D633-40C3-B397-76CC3A406A24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49BF70-3550-416F-964D-2D709E95D25E}" type="pres">
      <dgm:prSet presAssocID="{492C4766-788E-4DE3-B142-B0F45F711244}" presName="spacer" presStyleCnt="0"/>
      <dgm:spPr/>
      <dgm:t>
        <a:bodyPr/>
        <a:lstStyle/>
        <a:p>
          <a:endParaRPr lang="ru-RU"/>
        </a:p>
      </dgm:t>
    </dgm:pt>
    <dgm:pt modelId="{20B9C0C8-8C7F-492F-8A66-406A0E609FD4}" type="pres">
      <dgm:prSet presAssocID="{F78CD503-24CB-436C-B567-E64699DFBDC2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2F5242-3110-4BEC-85CC-A70C160B4B2C}" type="pres">
      <dgm:prSet presAssocID="{21D576F9-0E60-4024-B0F9-78A2FA57830F}" presName="spacer" presStyleCnt="0"/>
      <dgm:spPr/>
      <dgm:t>
        <a:bodyPr/>
        <a:lstStyle/>
        <a:p>
          <a:endParaRPr lang="ru-RU"/>
        </a:p>
      </dgm:t>
    </dgm:pt>
    <dgm:pt modelId="{5221BFA0-492B-4706-9543-1B3ED663D78B}" type="pres">
      <dgm:prSet presAssocID="{D5058447-3851-4DDB-B1B0-C350437F83EC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44FCD9-EE29-42C8-B8F9-BB964AFC0C6A}" type="pres">
      <dgm:prSet presAssocID="{879F1ED0-9A22-4D35-8DBA-893AE4EAC8DC}" presName="spacer" presStyleCnt="0"/>
      <dgm:spPr/>
      <dgm:t>
        <a:bodyPr/>
        <a:lstStyle/>
        <a:p>
          <a:endParaRPr lang="ru-RU"/>
        </a:p>
      </dgm:t>
    </dgm:pt>
    <dgm:pt modelId="{0093E836-92A8-4F57-AA2A-68DFA77A4350}" type="pres">
      <dgm:prSet presAssocID="{678106EF-684B-45AF-8DDF-C848BC2B373A}" presName="parentText" presStyleLbl="node1" presStyleIdx="3" presStyleCnt="8" custLinFactNeighborY="7929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8B85D9-D678-4BBF-9577-D57F1AA89DCD}" type="pres">
      <dgm:prSet presAssocID="{187E9CA0-BB04-47B5-BA8E-4CF171A30BFE}" presName="spacer" presStyleCnt="0"/>
      <dgm:spPr/>
      <dgm:t>
        <a:bodyPr/>
        <a:lstStyle/>
        <a:p>
          <a:endParaRPr lang="ru-RU"/>
        </a:p>
      </dgm:t>
    </dgm:pt>
    <dgm:pt modelId="{A895908A-4728-413C-BF2A-CBEFCD64E6CA}" type="pres">
      <dgm:prSet presAssocID="{68601121-B501-4852-8FD9-DA52C7F41158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2CC02E-4BFF-4843-9384-642558F546CD}" type="pres">
      <dgm:prSet presAssocID="{8E370B41-9FC1-4B4D-A34F-CB433CF8B92C}" presName="spacer" presStyleCnt="0"/>
      <dgm:spPr/>
      <dgm:t>
        <a:bodyPr/>
        <a:lstStyle/>
        <a:p>
          <a:endParaRPr lang="ru-RU"/>
        </a:p>
      </dgm:t>
    </dgm:pt>
    <dgm:pt modelId="{F73ADE98-D55C-424E-900F-98EAA79B75FA}" type="pres">
      <dgm:prSet presAssocID="{6DE8F380-9025-4711-8840-5F97EF4AAAD4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77ACB2-4F91-479E-82E4-8409EBB80D44}" type="pres">
      <dgm:prSet presAssocID="{A8370EED-D252-4A6F-8672-1667492A2E14}" presName="spacer" presStyleCnt="0"/>
      <dgm:spPr/>
      <dgm:t>
        <a:bodyPr/>
        <a:lstStyle/>
        <a:p>
          <a:endParaRPr lang="ru-RU"/>
        </a:p>
      </dgm:t>
    </dgm:pt>
    <dgm:pt modelId="{F5053FC2-B42A-40ED-96BF-67FCEBD56C8D}" type="pres">
      <dgm:prSet presAssocID="{122481F7-9898-4971-9BEF-9433BF97EB37}" presName="parentText" presStyleLbl="node1" presStyleIdx="6" presStyleCnt="8" custLinFactNeighborY="6815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11E0FA-51B2-457E-9EC3-3CEA99366BD6}" type="pres">
      <dgm:prSet presAssocID="{8DAC7294-7D2D-48DE-BBBA-AE369E9030F7}" presName="spacer" presStyleCnt="0"/>
      <dgm:spPr/>
      <dgm:t>
        <a:bodyPr/>
        <a:lstStyle/>
        <a:p>
          <a:endParaRPr lang="ru-RU"/>
        </a:p>
      </dgm:t>
    </dgm:pt>
    <dgm:pt modelId="{FC6A26E3-2176-4C86-A0DE-5CB07184F32A}" type="pres">
      <dgm:prSet presAssocID="{0504BD27-B1FC-4203-A517-B441222C19FF}" presName="parentText" presStyleLbl="node1" presStyleIdx="7" presStyleCnt="8" custLinFactY="-463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FC9A5C3-6A66-4BE2-BD94-AF7E07E00586}" type="presOf" srcId="{7332EBA9-D633-40C3-B397-76CC3A406A24}" destId="{C6203AA5-54BC-4279-A362-15B52FF69F92}" srcOrd="0" destOrd="0" presId="urn:microsoft.com/office/officeart/2005/8/layout/vList2"/>
    <dgm:cxn modelId="{80065148-1C9C-4124-9038-8C6FD7032C60}" type="presOf" srcId="{F78CD503-24CB-436C-B567-E64699DFBDC2}" destId="{20B9C0C8-8C7F-492F-8A66-406A0E609FD4}" srcOrd="0" destOrd="0" presId="urn:microsoft.com/office/officeart/2005/8/layout/vList2"/>
    <dgm:cxn modelId="{E6FCFEEF-F0AA-4CB2-92D0-379FA720B063}" type="presOf" srcId="{122481F7-9898-4971-9BEF-9433BF97EB37}" destId="{F5053FC2-B42A-40ED-96BF-67FCEBD56C8D}" srcOrd="0" destOrd="0" presId="urn:microsoft.com/office/officeart/2005/8/layout/vList2"/>
    <dgm:cxn modelId="{E7A630E1-37CF-4975-90E6-5E3F8A851770}" type="presOf" srcId="{968D9214-88B3-493F-ADE6-E7228A3D623A}" destId="{114EC0D7-7C0D-498A-AAD9-E256870189B2}" srcOrd="0" destOrd="0" presId="urn:microsoft.com/office/officeart/2005/8/layout/vList2"/>
    <dgm:cxn modelId="{9A2ACFDA-44DA-47B3-AE96-26FE14BD0936}" srcId="{968D9214-88B3-493F-ADE6-E7228A3D623A}" destId="{D5058447-3851-4DDB-B1B0-C350437F83EC}" srcOrd="2" destOrd="0" parTransId="{4C3297C4-EAF4-4C77-8A5B-E321DE8FC206}" sibTransId="{879F1ED0-9A22-4D35-8DBA-893AE4EAC8DC}"/>
    <dgm:cxn modelId="{BC1767C4-21E2-4ADD-97A9-69A23063B0A3}" type="presOf" srcId="{678106EF-684B-45AF-8DDF-C848BC2B373A}" destId="{0093E836-92A8-4F57-AA2A-68DFA77A4350}" srcOrd="0" destOrd="0" presId="urn:microsoft.com/office/officeart/2005/8/layout/vList2"/>
    <dgm:cxn modelId="{4B8E6A28-F2E5-4633-9D40-FCCCAD76B1AE}" srcId="{968D9214-88B3-493F-ADE6-E7228A3D623A}" destId="{68601121-B501-4852-8FD9-DA52C7F41158}" srcOrd="4" destOrd="0" parTransId="{2B0CCC17-47D7-4AF1-9297-FA7434C706B5}" sibTransId="{8E370B41-9FC1-4B4D-A34F-CB433CF8B92C}"/>
    <dgm:cxn modelId="{99495E77-CE52-42FE-BCED-77D2762A9DB2}" srcId="{968D9214-88B3-493F-ADE6-E7228A3D623A}" destId="{122481F7-9898-4971-9BEF-9433BF97EB37}" srcOrd="6" destOrd="0" parTransId="{7E56E1EF-C5F1-4727-83A0-F364512809FC}" sibTransId="{8DAC7294-7D2D-48DE-BBBA-AE369E9030F7}"/>
    <dgm:cxn modelId="{88A51552-28E6-4A52-A09E-145E5E749C48}" srcId="{968D9214-88B3-493F-ADE6-E7228A3D623A}" destId="{678106EF-684B-45AF-8DDF-C848BC2B373A}" srcOrd="3" destOrd="0" parTransId="{5FB04E8C-D589-4830-B2FA-F2D830E688DC}" sibTransId="{187E9CA0-BB04-47B5-BA8E-4CF171A30BFE}"/>
    <dgm:cxn modelId="{A8236626-1FAF-4964-B393-98D14B310761}" srcId="{968D9214-88B3-493F-ADE6-E7228A3D623A}" destId="{7332EBA9-D633-40C3-B397-76CC3A406A24}" srcOrd="0" destOrd="0" parTransId="{83929E23-E58B-42A2-AD3D-C8A072294E50}" sibTransId="{492C4766-788E-4DE3-B142-B0F45F711244}"/>
    <dgm:cxn modelId="{DCB4EF93-0DD3-4160-8A33-03A8AE2019C0}" type="presOf" srcId="{68601121-B501-4852-8FD9-DA52C7F41158}" destId="{A895908A-4728-413C-BF2A-CBEFCD64E6CA}" srcOrd="0" destOrd="0" presId="urn:microsoft.com/office/officeart/2005/8/layout/vList2"/>
    <dgm:cxn modelId="{0EA97EB9-EE6B-4F09-9850-540397790CC8}" type="presOf" srcId="{D5058447-3851-4DDB-B1B0-C350437F83EC}" destId="{5221BFA0-492B-4706-9543-1B3ED663D78B}" srcOrd="0" destOrd="0" presId="urn:microsoft.com/office/officeart/2005/8/layout/vList2"/>
    <dgm:cxn modelId="{E2D0CE06-71C8-45F5-A9BB-11C119841173}" srcId="{968D9214-88B3-493F-ADE6-E7228A3D623A}" destId="{6DE8F380-9025-4711-8840-5F97EF4AAAD4}" srcOrd="5" destOrd="0" parTransId="{5094DD63-678B-4172-8856-91A84650975F}" sibTransId="{A8370EED-D252-4A6F-8672-1667492A2E14}"/>
    <dgm:cxn modelId="{1C9BF24E-84F6-4351-AD6B-50EE9D80171D}" type="presOf" srcId="{0504BD27-B1FC-4203-A517-B441222C19FF}" destId="{FC6A26E3-2176-4C86-A0DE-5CB07184F32A}" srcOrd="0" destOrd="0" presId="urn:microsoft.com/office/officeart/2005/8/layout/vList2"/>
    <dgm:cxn modelId="{FB8593C2-50EF-40A0-8393-020DA3C7E9FC}" srcId="{968D9214-88B3-493F-ADE6-E7228A3D623A}" destId="{F78CD503-24CB-436C-B567-E64699DFBDC2}" srcOrd="1" destOrd="0" parTransId="{422372B0-4A47-40D5-A855-5DDD7304B5BD}" sibTransId="{21D576F9-0E60-4024-B0F9-78A2FA57830F}"/>
    <dgm:cxn modelId="{EE7D66B1-3312-4F09-96C9-C1E0CBCFED21}" type="presOf" srcId="{6DE8F380-9025-4711-8840-5F97EF4AAAD4}" destId="{F73ADE98-D55C-424E-900F-98EAA79B75FA}" srcOrd="0" destOrd="0" presId="urn:microsoft.com/office/officeart/2005/8/layout/vList2"/>
    <dgm:cxn modelId="{5C00EE53-9224-4E7B-8AEA-B6CC80A5B735}" srcId="{968D9214-88B3-493F-ADE6-E7228A3D623A}" destId="{0504BD27-B1FC-4203-A517-B441222C19FF}" srcOrd="7" destOrd="0" parTransId="{55FA6F06-AC67-40E6-802A-BC2D70BC3C13}" sibTransId="{802A8DD2-3F58-404F-B8A4-F478411889FF}"/>
    <dgm:cxn modelId="{6B87815A-3B89-4D57-8547-F631C8E7DC43}" type="presParOf" srcId="{114EC0D7-7C0D-498A-AAD9-E256870189B2}" destId="{C6203AA5-54BC-4279-A362-15B52FF69F92}" srcOrd="0" destOrd="0" presId="urn:microsoft.com/office/officeart/2005/8/layout/vList2"/>
    <dgm:cxn modelId="{9AAEE478-C48D-41B4-9321-59FE3CB0DA55}" type="presParOf" srcId="{114EC0D7-7C0D-498A-AAD9-E256870189B2}" destId="{FB49BF70-3550-416F-964D-2D709E95D25E}" srcOrd="1" destOrd="0" presId="urn:microsoft.com/office/officeart/2005/8/layout/vList2"/>
    <dgm:cxn modelId="{B1447ABC-8A57-4271-BF96-D5A17215DE97}" type="presParOf" srcId="{114EC0D7-7C0D-498A-AAD9-E256870189B2}" destId="{20B9C0C8-8C7F-492F-8A66-406A0E609FD4}" srcOrd="2" destOrd="0" presId="urn:microsoft.com/office/officeart/2005/8/layout/vList2"/>
    <dgm:cxn modelId="{35D9B856-0F56-47AC-8750-534E9C7672A9}" type="presParOf" srcId="{114EC0D7-7C0D-498A-AAD9-E256870189B2}" destId="{EF2F5242-3110-4BEC-85CC-A70C160B4B2C}" srcOrd="3" destOrd="0" presId="urn:microsoft.com/office/officeart/2005/8/layout/vList2"/>
    <dgm:cxn modelId="{BD034916-D8B9-49A8-8DEC-BB27F5666058}" type="presParOf" srcId="{114EC0D7-7C0D-498A-AAD9-E256870189B2}" destId="{5221BFA0-492B-4706-9543-1B3ED663D78B}" srcOrd="4" destOrd="0" presId="urn:microsoft.com/office/officeart/2005/8/layout/vList2"/>
    <dgm:cxn modelId="{41B527A3-B8A6-4814-8A56-5DC84F6BFC56}" type="presParOf" srcId="{114EC0D7-7C0D-498A-AAD9-E256870189B2}" destId="{6B44FCD9-EE29-42C8-B8F9-BB964AFC0C6A}" srcOrd="5" destOrd="0" presId="urn:microsoft.com/office/officeart/2005/8/layout/vList2"/>
    <dgm:cxn modelId="{4BE1663E-297F-4FE0-B15C-DF44CE8B7C1D}" type="presParOf" srcId="{114EC0D7-7C0D-498A-AAD9-E256870189B2}" destId="{0093E836-92A8-4F57-AA2A-68DFA77A4350}" srcOrd="6" destOrd="0" presId="urn:microsoft.com/office/officeart/2005/8/layout/vList2"/>
    <dgm:cxn modelId="{373623D0-D2FB-4DDE-AE29-AF2F149193DA}" type="presParOf" srcId="{114EC0D7-7C0D-498A-AAD9-E256870189B2}" destId="{A28B85D9-D678-4BBF-9577-D57F1AA89DCD}" srcOrd="7" destOrd="0" presId="urn:microsoft.com/office/officeart/2005/8/layout/vList2"/>
    <dgm:cxn modelId="{A900027A-AFAF-46CA-901A-428B3C023C20}" type="presParOf" srcId="{114EC0D7-7C0D-498A-AAD9-E256870189B2}" destId="{A895908A-4728-413C-BF2A-CBEFCD64E6CA}" srcOrd="8" destOrd="0" presId="urn:microsoft.com/office/officeart/2005/8/layout/vList2"/>
    <dgm:cxn modelId="{7BDCC9F2-B225-419C-8F1E-4523EFDE692C}" type="presParOf" srcId="{114EC0D7-7C0D-498A-AAD9-E256870189B2}" destId="{5A2CC02E-4BFF-4843-9384-642558F546CD}" srcOrd="9" destOrd="0" presId="urn:microsoft.com/office/officeart/2005/8/layout/vList2"/>
    <dgm:cxn modelId="{D9768546-7CA3-4131-B42A-43A71CA52092}" type="presParOf" srcId="{114EC0D7-7C0D-498A-AAD9-E256870189B2}" destId="{F73ADE98-D55C-424E-900F-98EAA79B75FA}" srcOrd="10" destOrd="0" presId="urn:microsoft.com/office/officeart/2005/8/layout/vList2"/>
    <dgm:cxn modelId="{D78C3893-A627-425D-9970-0A8F37CCAA72}" type="presParOf" srcId="{114EC0D7-7C0D-498A-AAD9-E256870189B2}" destId="{1177ACB2-4F91-479E-82E4-8409EBB80D44}" srcOrd="11" destOrd="0" presId="urn:microsoft.com/office/officeart/2005/8/layout/vList2"/>
    <dgm:cxn modelId="{39EE4B56-7915-4490-8EA0-8A6CB6EC2346}" type="presParOf" srcId="{114EC0D7-7C0D-498A-AAD9-E256870189B2}" destId="{F5053FC2-B42A-40ED-96BF-67FCEBD56C8D}" srcOrd="12" destOrd="0" presId="urn:microsoft.com/office/officeart/2005/8/layout/vList2"/>
    <dgm:cxn modelId="{4A810CFD-D92C-4AFF-B5AB-E7EAB12A2690}" type="presParOf" srcId="{114EC0D7-7C0D-498A-AAD9-E256870189B2}" destId="{1911E0FA-51B2-457E-9EC3-3CEA99366BD6}" srcOrd="13" destOrd="0" presId="urn:microsoft.com/office/officeart/2005/8/layout/vList2"/>
    <dgm:cxn modelId="{B3AF37D4-AEE4-4D1B-A1B8-42080215A00E}" type="presParOf" srcId="{114EC0D7-7C0D-498A-AAD9-E256870189B2}" destId="{FC6A26E3-2176-4C86-A0DE-5CB07184F32A}" srcOrd="14" destOrd="0" presId="urn:microsoft.com/office/officeart/2005/8/layout/vList2"/>
  </dgm:cxnLst>
  <dgm:bg>
    <a:gradFill>
      <a:gsLst>
        <a:gs pos="0">
          <a:schemeClr val="accent4"/>
        </a:gs>
        <a:gs pos="25000">
          <a:schemeClr val="accent6">
            <a:hueOff val="0"/>
            <a:satOff val="0"/>
            <a:lumOff val="0"/>
            <a:alphaOff val="0"/>
            <a:tint val="85000"/>
          </a:schemeClr>
        </a:gs>
        <a:gs pos="40000">
          <a:schemeClr val="accent6">
            <a:hueOff val="0"/>
            <a:satOff val="0"/>
            <a:lumOff val="0"/>
            <a:alphaOff val="0"/>
            <a:tint val="92000"/>
          </a:schemeClr>
        </a:gs>
        <a:gs pos="50000">
          <a:schemeClr val="accent6">
            <a:hueOff val="0"/>
            <a:satOff val="0"/>
            <a:lumOff val="0"/>
            <a:alphaOff val="0"/>
            <a:tint val="93000"/>
          </a:schemeClr>
        </a:gs>
        <a:gs pos="60000">
          <a:schemeClr val="accent6">
            <a:hueOff val="0"/>
            <a:satOff val="0"/>
            <a:lumOff val="0"/>
            <a:alphaOff val="0"/>
            <a:tint val="92000"/>
          </a:schemeClr>
        </a:gs>
        <a:gs pos="75000">
          <a:schemeClr val="accent6">
            <a:hueOff val="0"/>
            <a:satOff val="0"/>
            <a:lumOff val="0"/>
            <a:alphaOff val="0"/>
            <a:tint val="83000"/>
            <a:satMod val="108000"/>
          </a:schemeClr>
        </a:gs>
        <a:gs pos="100000">
          <a:schemeClr val="accent6">
            <a:hueOff val="0"/>
            <a:satOff val="0"/>
            <a:lumOff val="0"/>
            <a:alphaOff val="0"/>
            <a:tint val="48000"/>
            <a:satMod val="150000"/>
          </a:schemeClr>
        </a:gs>
      </a:gsLst>
      <a:lin ang="5400000" scaled="0"/>
    </a:gradFill>
  </dgm:bg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E2C7C6F-5654-4052-98A3-1B11772A5A68}">
      <dsp:nvSpPr>
        <dsp:cNvPr id="0" name=""/>
        <dsp:cNvSpPr/>
      </dsp:nvSpPr>
      <dsp:spPr>
        <a:xfrm>
          <a:off x="-138917" y="0"/>
          <a:ext cx="5472608" cy="5472608"/>
        </a:xfrm>
        <a:prstGeom prst="triangle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69C873-DDBF-497C-9569-D0F42A7176A6}">
      <dsp:nvSpPr>
        <dsp:cNvPr id="0" name=""/>
        <dsp:cNvSpPr/>
      </dsp:nvSpPr>
      <dsp:spPr>
        <a:xfrm>
          <a:off x="123304" y="504056"/>
          <a:ext cx="8254578" cy="156142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Основных направлениях бюджетной и налоговой политики  Первомайского сельского поселения, утвержденного постановлением № 89 от 18.10.2017г администрации Первомайского сельского поселения</a:t>
          </a:r>
          <a:endParaRPr lang="ru-RU" sz="1800" kern="1200" dirty="0"/>
        </a:p>
      </dsp:txBody>
      <dsp:txXfrm>
        <a:off x="123304" y="504056"/>
        <a:ext cx="8254578" cy="1561426"/>
      </dsp:txXfrm>
    </dsp:sp>
    <dsp:sp modelId="{55A5B9AD-FB5E-4366-BCC5-05B0ACB594C1}">
      <dsp:nvSpPr>
        <dsp:cNvPr id="0" name=""/>
        <dsp:cNvSpPr/>
      </dsp:nvSpPr>
      <dsp:spPr>
        <a:xfrm>
          <a:off x="71991" y="2448272"/>
          <a:ext cx="8385233" cy="102815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21046"/>
              <a:satOff val="4176"/>
              <a:lumOff val="79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Прогнозе социально экономического развития Первомайского сельского поселения, утвержденного постановлением № 38 от 09.06.2017г администрации Первомайского сельского поселения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71991" y="2448272"/>
        <a:ext cx="8385233" cy="1028158"/>
      </dsp:txXfrm>
    </dsp:sp>
    <dsp:sp modelId="{0FD99F51-B09C-4F80-AC02-AA7A13767858}">
      <dsp:nvSpPr>
        <dsp:cNvPr id="0" name=""/>
        <dsp:cNvSpPr/>
      </dsp:nvSpPr>
      <dsp:spPr>
        <a:xfrm>
          <a:off x="569821" y="3739410"/>
          <a:ext cx="7612326" cy="88319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42092"/>
              <a:satOff val="8352"/>
              <a:lumOff val="1587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Муниципальных программах Первомайского сельского поселения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69821" y="3739410"/>
        <a:ext cx="7612326" cy="88319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55B87A-BC63-4F63-8FE9-EF7A257CBF36}">
      <dsp:nvSpPr>
        <dsp:cNvPr id="0" name=""/>
        <dsp:cNvSpPr/>
      </dsp:nvSpPr>
      <dsp:spPr>
        <a:xfrm>
          <a:off x="0" y="1482"/>
          <a:ext cx="3898776" cy="531990"/>
        </a:xfrm>
        <a:prstGeom prst="roundRect">
          <a:avLst/>
        </a:prstGeom>
        <a:gradFill rotWithShape="1">
          <a:gsLst>
            <a:gs pos="0">
              <a:schemeClr val="dk1">
                <a:tint val="48000"/>
                <a:satMod val="138000"/>
              </a:schemeClr>
            </a:gs>
            <a:gs pos="25000">
              <a:schemeClr val="dk1">
                <a:tint val="85000"/>
              </a:schemeClr>
            </a:gs>
            <a:gs pos="40000">
              <a:schemeClr val="dk1">
                <a:tint val="92000"/>
              </a:schemeClr>
            </a:gs>
            <a:gs pos="50000">
              <a:schemeClr val="dk1">
                <a:tint val="93000"/>
              </a:schemeClr>
            </a:gs>
            <a:gs pos="60000">
              <a:schemeClr val="dk1">
                <a:tint val="92000"/>
              </a:schemeClr>
            </a:gs>
            <a:gs pos="75000">
              <a:schemeClr val="dk1">
                <a:tint val="83000"/>
                <a:satMod val="108000"/>
              </a:schemeClr>
            </a:gs>
            <a:gs pos="100000">
              <a:schemeClr val="dk1"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101500">
            <a:schemeClr val="dk1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dk1"/>
          </a:contourClr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Налог на доходы физических лиц 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– 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538,1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482"/>
        <a:ext cx="3898776" cy="531990"/>
      </dsp:txXfrm>
    </dsp:sp>
    <dsp:sp modelId="{1FAD3718-0B2C-4C57-AC74-478D60F070CF}">
      <dsp:nvSpPr>
        <dsp:cNvPr id="0" name=""/>
        <dsp:cNvSpPr/>
      </dsp:nvSpPr>
      <dsp:spPr>
        <a:xfrm>
          <a:off x="0" y="547591"/>
          <a:ext cx="3898776" cy="531990"/>
        </a:xfrm>
        <a:prstGeom prst="roundRect">
          <a:avLst/>
        </a:prstGeom>
        <a:gradFill rotWithShape="1">
          <a:gsLst>
            <a:gs pos="0">
              <a:schemeClr val="dk1">
                <a:tint val="48000"/>
                <a:satMod val="138000"/>
              </a:schemeClr>
            </a:gs>
            <a:gs pos="25000">
              <a:schemeClr val="dk1">
                <a:tint val="85000"/>
              </a:schemeClr>
            </a:gs>
            <a:gs pos="40000">
              <a:schemeClr val="dk1">
                <a:tint val="92000"/>
              </a:schemeClr>
            </a:gs>
            <a:gs pos="50000">
              <a:schemeClr val="dk1">
                <a:tint val="93000"/>
              </a:schemeClr>
            </a:gs>
            <a:gs pos="60000">
              <a:schemeClr val="dk1">
                <a:tint val="92000"/>
              </a:schemeClr>
            </a:gs>
            <a:gs pos="75000">
              <a:schemeClr val="dk1">
                <a:tint val="83000"/>
                <a:satMod val="108000"/>
              </a:schemeClr>
            </a:gs>
            <a:gs pos="100000">
              <a:schemeClr val="dk1"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101500">
            <a:schemeClr val="dk1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dk1"/>
          </a:contourClr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Имущественные налоги – 630,4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547591"/>
        <a:ext cx="3898776" cy="531990"/>
      </dsp:txXfrm>
    </dsp:sp>
    <dsp:sp modelId="{D88D7DC9-C87B-415F-A307-AAFFC415BA73}">
      <dsp:nvSpPr>
        <dsp:cNvPr id="0" name=""/>
        <dsp:cNvSpPr/>
      </dsp:nvSpPr>
      <dsp:spPr>
        <a:xfrm>
          <a:off x="0" y="1094513"/>
          <a:ext cx="3898776" cy="531990"/>
        </a:xfrm>
        <a:prstGeom prst="roundRect">
          <a:avLst/>
        </a:prstGeom>
        <a:gradFill rotWithShape="1">
          <a:gsLst>
            <a:gs pos="0">
              <a:schemeClr val="dk1">
                <a:tint val="48000"/>
                <a:satMod val="138000"/>
              </a:schemeClr>
            </a:gs>
            <a:gs pos="25000">
              <a:schemeClr val="dk1">
                <a:tint val="85000"/>
              </a:schemeClr>
            </a:gs>
            <a:gs pos="40000">
              <a:schemeClr val="dk1">
                <a:tint val="92000"/>
              </a:schemeClr>
            </a:gs>
            <a:gs pos="50000">
              <a:schemeClr val="dk1">
                <a:tint val="93000"/>
              </a:schemeClr>
            </a:gs>
            <a:gs pos="60000">
              <a:schemeClr val="dk1">
                <a:tint val="92000"/>
              </a:schemeClr>
            </a:gs>
            <a:gs pos="75000">
              <a:schemeClr val="dk1">
                <a:tint val="83000"/>
                <a:satMod val="108000"/>
              </a:schemeClr>
            </a:gs>
            <a:gs pos="100000">
              <a:schemeClr val="dk1"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101500">
            <a:schemeClr val="dk1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dk1"/>
          </a:contourClr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Государственная пошлина –  12,0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094513"/>
        <a:ext cx="3898776" cy="531990"/>
      </dsp:txXfrm>
    </dsp:sp>
    <dsp:sp modelId="{AD9B5ED4-D5EA-4C9F-BFCE-07D89F0F4DEE}">
      <dsp:nvSpPr>
        <dsp:cNvPr id="0" name=""/>
        <dsp:cNvSpPr/>
      </dsp:nvSpPr>
      <dsp:spPr>
        <a:xfrm>
          <a:off x="0" y="1639809"/>
          <a:ext cx="3898776" cy="531990"/>
        </a:xfrm>
        <a:prstGeom prst="roundRect">
          <a:avLst/>
        </a:prstGeom>
        <a:gradFill rotWithShape="1">
          <a:gsLst>
            <a:gs pos="0">
              <a:schemeClr val="dk1">
                <a:tint val="48000"/>
                <a:satMod val="138000"/>
              </a:schemeClr>
            </a:gs>
            <a:gs pos="25000">
              <a:schemeClr val="dk1">
                <a:tint val="85000"/>
              </a:schemeClr>
            </a:gs>
            <a:gs pos="40000">
              <a:schemeClr val="dk1">
                <a:tint val="92000"/>
              </a:schemeClr>
            </a:gs>
            <a:gs pos="50000">
              <a:schemeClr val="dk1">
                <a:tint val="93000"/>
              </a:schemeClr>
            </a:gs>
            <a:gs pos="60000">
              <a:schemeClr val="dk1">
                <a:tint val="92000"/>
              </a:schemeClr>
            </a:gs>
            <a:gs pos="75000">
              <a:schemeClr val="dk1">
                <a:tint val="83000"/>
                <a:satMod val="108000"/>
              </a:schemeClr>
            </a:gs>
            <a:gs pos="100000">
              <a:schemeClr val="dk1"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101500">
            <a:schemeClr val="dk1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dk1"/>
          </a:contourClr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Налог на совокупный доход  - 150,0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639809"/>
        <a:ext cx="3898776" cy="531990"/>
      </dsp:txXfrm>
    </dsp:sp>
    <dsp:sp modelId="{549C527F-59CB-49B5-9C33-C17455FCFC6B}">
      <dsp:nvSpPr>
        <dsp:cNvPr id="0" name=""/>
        <dsp:cNvSpPr/>
      </dsp:nvSpPr>
      <dsp:spPr>
        <a:xfrm>
          <a:off x="0" y="2185917"/>
          <a:ext cx="3898776" cy="531990"/>
        </a:xfrm>
        <a:prstGeom prst="roundRect">
          <a:avLst/>
        </a:prstGeom>
        <a:gradFill rotWithShape="1">
          <a:gsLst>
            <a:gs pos="0">
              <a:schemeClr val="dk1">
                <a:tint val="48000"/>
                <a:satMod val="138000"/>
              </a:schemeClr>
            </a:gs>
            <a:gs pos="25000">
              <a:schemeClr val="dk1">
                <a:tint val="85000"/>
              </a:schemeClr>
            </a:gs>
            <a:gs pos="40000">
              <a:schemeClr val="dk1">
                <a:tint val="92000"/>
              </a:schemeClr>
            </a:gs>
            <a:gs pos="50000">
              <a:schemeClr val="dk1">
                <a:tint val="93000"/>
              </a:schemeClr>
            </a:gs>
            <a:gs pos="60000">
              <a:schemeClr val="dk1">
                <a:tint val="92000"/>
              </a:schemeClr>
            </a:gs>
            <a:gs pos="75000">
              <a:schemeClr val="dk1">
                <a:tint val="83000"/>
                <a:satMod val="108000"/>
              </a:schemeClr>
            </a:gs>
            <a:gs pos="100000">
              <a:schemeClr val="dk1"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101500">
            <a:schemeClr val="dk1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dk1"/>
          </a:contourClr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Доходы от использования имущества – 75,3 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185917"/>
        <a:ext cx="3898776" cy="531990"/>
      </dsp:txXfrm>
    </dsp:sp>
    <dsp:sp modelId="{38ED097D-C979-4DA5-BE6E-A5C08E96F9B0}">
      <dsp:nvSpPr>
        <dsp:cNvPr id="0" name=""/>
        <dsp:cNvSpPr/>
      </dsp:nvSpPr>
      <dsp:spPr>
        <a:xfrm>
          <a:off x="0" y="2698123"/>
          <a:ext cx="3898776" cy="531990"/>
        </a:xfrm>
        <a:prstGeom prst="roundRect">
          <a:avLst/>
        </a:prstGeom>
        <a:gradFill rotWithShape="1">
          <a:gsLst>
            <a:gs pos="0">
              <a:schemeClr val="dk1">
                <a:tint val="48000"/>
                <a:satMod val="138000"/>
              </a:schemeClr>
            </a:gs>
            <a:gs pos="25000">
              <a:schemeClr val="dk1">
                <a:tint val="85000"/>
              </a:schemeClr>
            </a:gs>
            <a:gs pos="40000">
              <a:schemeClr val="dk1">
                <a:tint val="92000"/>
              </a:schemeClr>
            </a:gs>
            <a:gs pos="50000">
              <a:schemeClr val="dk1">
                <a:tint val="93000"/>
              </a:schemeClr>
            </a:gs>
            <a:gs pos="60000">
              <a:schemeClr val="dk1">
                <a:tint val="92000"/>
              </a:schemeClr>
            </a:gs>
            <a:gs pos="75000">
              <a:schemeClr val="dk1">
                <a:tint val="83000"/>
                <a:satMod val="108000"/>
              </a:schemeClr>
            </a:gs>
            <a:gs pos="100000">
              <a:schemeClr val="dk1"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101500">
            <a:schemeClr val="dk1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dk1"/>
          </a:contourClr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Штрафы, санкции, возмещение ущерба  –7,0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698123"/>
        <a:ext cx="3898776" cy="531990"/>
      </dsp:txXfrm>
    </dsp:sp>
    <dsp:sp modelId="{2C4AFAC0-05B9-4BBF-9E57-04FCA784D5D6}">
      <dsp:nvSpPr>
        <dsp:cNvPr id="0" name=""/>
        <dsp:cNvSpPr/>
      </dsp:nvSpPr>
      <dsp:spPr>
        <a:xfrm>
          <a:off x="0" y="3278135"/>
          <a:ext cx="3898776" cy="531990"/>
        </a:xfrm>
        <a:prstGeom prst="roundRect">
          <a:avLst/>
        </a:prstGeom>
        <a:gradFill rotWithShape="1">
          <a:gsLst>
            <a:gs pos="0">
              <a:schemeClr val="dk1">
                <a:tint val="48000"/>
                <a:satMod val="138000"/>
              </a:schemeClr>
            </a:gs>
            <a:gs pos="25000">
              <a:schemeClr val="dk1">
                <a:tint val="85000"/>
              </a:schemeClr>
            </a:gs>
            <a:gs pos="40000">
              <a:schemeClr val="dk1">
                <a:tint val="92000"/>
              </a:schemeClr>
            </a:gs>
            <a:gs pos="50000">
              <a:schemeClr val="dk1">
                <a:tint val="93000"/>
              </a:schemeClr>
            </a:gs>
            <a:gs pos="60000">
              <a:schemeClr val="dk1">
                <a:tint val="92000"/>
              </a:schemeClr>
            </a:gs>
            <a:gs pos="75000">
              <a:schemeClr val="dk1">
                <a:tint val="83000"/>
                <a:satMod val="108000"/>
              </a:schemeClr>
            </a:gs>
            <a:gs pos="100000">
              <a:schemeClr val="dk1"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101500">
            <a:schemeClr val="dk1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dk1"/>
          </a:contourClr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Прочие налоговые доходы -100,0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278135"/>
        <a:ext cx="3898776" cy="531990"/>
      </dsp:txXfrm>
    </dsp:sp>
    <dsp:sp modelId="{3583B349-282C-48EE-A5B2-B2699AF4F3CB}">
      <dsp:nvSpPr>
        <dsp:cNvPr id="0" name=""/>
        <dsp:cNvSpPr/>
      </dsp:nvSpPr>
      <dsp:spPr>
        <a:xfrm>
          <a:off x="0" y="3803353"/>
          <a:ext cx="3898776" cy="531990"/>
        </a:xfrm>
        <a:prstGeom prst="roundRect">
          <a:avLst/>
        </a:prstGeom>
        <a:gradFill rotWithShape="1">
          <a:gsLst>
            <a:gs pos="0">
              <a:schemeClr val="dk1">
                <a:tint val="48000"/>
                <a:satMod val="138000"/>
              </a:schemeClr>
            </a:gs>
            <a:gs pos="25000">
              <a:schemeClr val="dk1">
                <a:tint val="85000"/>
              </a:schemeClr>
            </a:gs>
            <a:gs pos="40000">
              <a:schemeClr val="dk1">
                <a:tint val="92000"/>
              </a:schemeClr>
            </a:gs>
            <a:gs pos="50000">
              <a:schemeClr val="dk1">
                <a:tint val="93000"/>
              </a:schemeClr>
            </a:gs>
            <a:gs pos="60000">
              <a:schemeClr val="dk1">
                <a:tint val="92000"/>
              </a:schemeClr>
            </a:gs>
            <a:gs pos="75000">
              <a:schemeClr val="dk1">
                <a:tint val="83000"/>
                <a:satMod val="108000"/>
              </a:schemeClr>
            </a:gs>
            <a:gs pos="100000">
              <a:schemeClr val="dk1"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101500">
            <a:schemeClr val="dk1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dk1"/>
          </a:contourClr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Безвозмездные поступления  –14 975,6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803353"/>
        <a:ext cx="3898776" cy="53199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203AA5-54BC-4279-A362-15B52FF69F92}">
      <dsp:nvSpPr>
        <dsp:cNvPr id="0" name=""/>
        <dsp:cNvSpPr/>
      </dsp:nvSpPr>
      <dsp:spPr>
        <a:xfrm>
          <a:off x="0" y="775"/>
          <a:ext cx="4248472" cy="610051"/>
        </a:xfrm>
        <a:prstGeom prst="roundRect">
          <a:avLst/>
        </a:prstGeom>
        <a:gradFill rotWithShape="1">
          <a:gsLst>
            <a:gs pos="0">
              <a:schemeClr val="dk1">
                <a:tint val="48000"/>
                <a:satMod val="138000"/>
              </a:schemeClr>
            </a:gs>
            <a:gs pos="25000">
              <a:schemeClr val="dk1">
                <a:tint val="85000"/>
              </a:schemeClr>
            </a:gs>
            <a:gs pos="40000">
              <a:schemeClr val="dk1">
                <a:tint val="92000"/>
              </a:schemeClr>
            </a:gs>
            <a:gs pos="50000">
              <a:schemeClr val="dk1">
                <a:tint val="93000"/>
              </a:schemeClr>
            </a:gs>
            <a:gs pos="60000">
              <a:schemeClr val="dk1">
                <a:tint val="92000"/>
              </a:schemeClr>
            </a:gs>
            <a:gs pos="75000">
              <a:schemeClr val="dk1">
                <a:tint val="83000"/>
                <a:satMod val="108000"/>
              </a:schemeClr>
            </a:gs>
            <a:gs pos="100000">
              <a:schemeClr val="dk1"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101500">
            <a:schemeClr val="dk1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dk1"/>
          </a:contourClr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Общегосударственные вопросы– 4 761,7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775"/>
        <a:ext cx="4248472" cy="610051"/>
      </dsp:txXfrm>
    </dsp:sp>
    <dsp:sp modelId="{20B9C0C8-8C7F-492F-8A66-406A0E609FD4}">
      <dsp:nvSpPr>
        <dsp:cNvPr id="0" name=""/>
        <dsp:cNvSpPr/>
      </dsp:nvSpPr>
      <dsp:spPr>
        <a:xfrm>
          <a:off x="0" y="625128"/>
          <a:ext cx="4248472" cy="610051"/>
        </a:xfrm>
        <a:prstGeom prst="roundRect">
          <a:avLst/>
        </a:prstGeom>
        <a:gradFill rotWithShape="1">
          <a:gsLst>
            <a:gs pos="0">
              <a:schemeClr val="dk1">
                <a:tint val="48000"/>
                <a:satMod val="138000"/>
              </a:schemeClr>
            </a:gs>
            <a:gs pos="25000">
              <a:schemeClr val="dk1">
                <a:tint val="85000"/>
              </a:schemeClr>
            </a:gs>
            <a:gs pos="40000">
              <a:schemeClr val="dk1">
                <a:tint val="92000"/>
              </a:schemeClr>
            </a:gs>
            <a:gs pos="50000">
              <a:schemeClr val="dk1">
                <a:tint val="93000"/>
              </a:schemeClr>
            </a:gs>
            <a:gs pos="60000">
              <a:schemeClr val="dk1">
                <a:tint val="92000"/>
              </a:schemeClr>
            </a:gs>
            <a:gs pos="75000">
              <a:schemeClr val="dk1">
                <a:tint val="83000"/>
                <a:satMod val="108000"/>
              </a:schemeClr>
            </a:gs>
            <a:gs pos="100000">
              <a:schemeClr val="dk1"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101500">
            <a:schemeClr val="dk1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dk1"/>
          </a:contourClr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Национальная оборона- 75,8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625128"/>
        <a:ext cx="4248472" cy="610051"/>
      </dsp:txXfrm>
    </dsp:sp>
    <dsp:sp modelId="{0093E836-92A8-4F57-AA2A-68DFA77A4350}">
      <dsp:nvSpPr>
        <dsp:cNvPr id="0" name=""/>
        <dsp:cNvSpPr/>
      </dsp:nvSpPr>
      <dsp:spPr>
        <a:xfrm>
          <a:off x="0" y="1260821"/>
          <a:ext cx="4248472" cy="610051"/>
        </a:xfrm>
        <a:prstGeom prst="roundRect">
          <a:avLst/>
        </a:prstGeom>
        <a:gradFill rotWithShape="1">
          <a:gsLst>
            <a:gs pos="0">
              <a:schemeClr val="dk1">
                <a:tint val="48000"/>
                <a:satMod val="138000"/>
              </a:schemeClr>
            </a:gs>
            <a:gs pos="25000">
              <a:schemeClr val="dk1">
                <a:tint val="85000"/>
              </a:schemeClr>
            </a:gs>
            <a:gs pos="40000">
              <a:schemeClr val="dk1">
                <a:tint val="92000"/>
              </a:schemeClr>
            </a:gs>
            <a:gs pos="50000">
              <a:schemeClr val="dk1">
                <a:tint val="93000"/>
              </a:schemeClr>
            </a:gs>
            <a:gs pos="60000">
              <a:schemeClr val="dk1">
                <a:tint val="92000"/>
              </a:schemeClr>
            </a:gs>
            <a:gs pos="75000">
              <a:schemeClr val="dk1">
                <a:tint val="83000"/>
                <a:satMod val="108000"/>
              </a:schemeClr>
            </a:gs>
            <a:gs pos="100000">
              <a:schemeClr val="dk1"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101500">
            <a:schemeClr val="dk1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dk1"/>
          </a:contourClr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Жилищно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–коммунальное хозяйство –745,1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260821"/>
        <a:ext cx="4248472" cy="610051"/>
      </dsp:txXfrm>
    </dsp:sp>
    <dsp:sp modelId="{A895908A-4728-413C-BF2A-CBEFCD64E6CA}">
      <dsp:nvSpPr>
        <dsp:cNvPr id="0" name=""/>
        <dsp:cNvSpPr/>
      </dsp:nvSpPr>
      <dsp:spPr>
        <a:xfrm>
          <a:off x="0" y="1873833"/>
          <a:ext cx="4248472" cy="610051"/>
        </a:xfrm>
        <a:prstGeom prst="roundRect">
          <a:avLst/>
        </a:prstGeom>
        <a:gradFill rotWithShape="1">
          <a:gsLst>
            <a:gs pos="0">
              <a:schemeClr val="dk1">
                <a:tint val="48000"/>
                <a:satMod val="138000"/>
              </a:schemeClr>
            </a:gs>
            <a:gs pos="25000">
              <a:schemeClr val="dk1">
                <a:tint val="85000"/>
              </a:schemeClr>
            </a:gs>
            <a:gs pos="40000">
              <a:schemeClr val="dk1">
                <a:tint val="92000"/>
              </a:schemeClr>
            </a:gs>
            <a:gs pos="50000">
              <a:schemeClr val="dk1">
                <a:tint val="93000"/>
              </a:schemeClr>
            </a:gs>
            <a:gs pos="60000">
              <a:schemeClr val="dk1">
                <a:tint val="92000"/>
              </a:schemeClr>
            </a:gs>
            <a:gs pos="75000">
              <a:schemeClr val="dk1">
                <a:tint val="83000"/>
                <a:satMod val="108000"/>
              </a:schemeClr>
            </a:gs>
            <a:gs pos="100000">
              <a:schemeClr val="dk1"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101500">
            <a:schemeClr val="dk1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dk1"/>
          </a:contourClr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Образование –9,0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873833"/>
        <a:ext cx="4248472" cy="610051"/>
      </dsp:txXfrm>
    </dsp:sp>
    <dsp:sp modelId="{F73ADE98-D55C-424E-900F-98EAA79B75FA}">
      <dsp:nvSpPr>
        <dsp:cNvPr id="0" name=""/>
        <dsp:cNvSpPr/>
      </dsp:nvSpPr>
      <dsp:spPr>
        <a:xfrm>
          <a:off x="0" y="2498186"/>
          <a:ext cx="4248472" cy="610051"/>
        </a:xfrm>
        <a:prstGeom prst="roundRect">
          <a:avLst/>
        </a:prstGeom>
        <a:gradFill rotWithShape="1">
          <a:gsLst>
            <a:gs pos="0">
              <a:schemeClr val="dk1">
                <a:tint val="48000"/>
                <a:satMod val="138000"/>
              </a:schemeClr>
            </a:gs>
            <a:gs pos="25000">
              <a:schemeClr val="dk1">
                <a:tint val="85000"/>
              </a:schemeClr>
            </a:gs>
            <a:gs pos="40000">
              <a:schemeClr val="dk1">
                <a:tint val="92000"/>
              </a:schemeClr>
            </a:gs>
            <a:gs pos="50000">
              <a:schemeClr val="dk1">
                <a:tint val="93000"/>
              </a:schemeClr>
            </a:gs>
            <a:gs pos="60000">
              <a:schemeClr val="dk1">
                <a:tint val="92000"/>
              </a:schemeClr>
            </a:gs>
            <a:gs pos="75000">
              <a:schemeClr val="dk1">
                <a:tint val="83000"/>
                <a:satMod val="108000"/>
              </a:schemeClr>
            </a:gs>
            <a:gs pos="100000">
              <a:schemeClr val="dk1"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101500">
            <a:schemeClr val="dk1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dk1"/>
          </a:contourClr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Культура – 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10 803,0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498186"/>
        <a:ext cx="4248472" cy="610051"/>
      </dsp:txXfrm>
    </dsp:sp>
    <dsp:sp modelId="{F5053FC2-B42A-40ED-96BF-67FCEBD56C8D}">
      <dsp:nvSpPr>
        <dsp:cNvPr id="0" name=""/>
        <dsp:cNvSpPr/>
      </dsp:nvSpPr>
      <dsp:spPr>
        <a:xfrm>
          <a:off x="0" y="3122538"/>
          <a:ext cx="4248472" cy="610051"/>
        </a:xfrm>
        <a:prstGeom prst="roundRect">
          <a:avLst/>
        </a:prstGeom>
        <a:gradFill rotWithShape="1">
          <a:gsLst>
            <a:gs pos="0">
              <a:schemeClr val="dk1">
                <a:tint val="48000"/>
                <a:satMod val="138000"/>
              </a:schemeClr>
            </a:gs>
            <a:gs pos="25000">
              <a:schemeClr val="dk1">
                <a:tint val="85000"/>
              </a:schemeClr>
            </a:gs>
            <a:gs pos="40000">
              <a:schemeClr val="dk1">
                <a:tint val="92000"/>
              </a:schemeClr>
            </a:gs>
            <a:gs pos="50000">
              <a:schemeClr val="dk1">
                <a:tint val="93000"/>
              </a:schemeClr>
            </a:gs>
            <a:gs pos="60000">
              <a:schemeClr val="dk1">
                <a:tint val="92000"/>
              </a:schemeClr>
            </a:gs>
            <a:gs pos="75000">
              <a:schemeClr val="dk1">
                <a:tint val="83000"/>
                <a:satMod val="108000"/>
              </a:schemeClr>
            </a:gs>
            <a:gs pos="100000">
              <a:schemeClr val="dk1"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101500">
            <a:schemeClr val="dk1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dk1"/>
          </a:contourClr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Социальная политика – 58,8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122538"/>
        <a:ext cx="4248472" cy="610051"/>
      </dsp:txXfrm>
    </dsp:sp>
    <dsp:sp modelId="{FC6A26E3-2176-4C86-A0DE-5CB07184F32A}">
      <dsp:nvSpPr>
        <dsp:cNvPr id="0" name=""/>
        <dsp:cNvSpPr/>
      </dsp:nvSpPr>
      <dsp:spPr>
        <a:xfrm>
          <a:off x="0" y="3746891"/>
          <a:ext cx="4248472" cy="610051"/>
        </a:xfrm>
        <a:prstGeom prst="roundRect">
          <a:avLst/>
        </a:prstGeom>
        <a:gradFill rotWithShape="1">
          <a:gsLst>
            <a:gs pos="0">
              <a:schemeClr val="dk1">
                <a:tint val="48000"/>
                <a:satMod val="138000"/>
              </a:schemeClr>
            </a:gs>
            <a:gs pos="25000">
              <a:schemeClr val="dk1">
                <a:tint val="85000"/>
              </a:schemeClr>
            </a:gs>
            <a:gs pos="40000">
              <a:schemeClr val="dk1">
                <a:tint val="92000"/>
              </a:schemeClr>
            </a:gs>
            <a:gs pos="50000">
              <a:schemeClr val="dk1">
                <a:tint val="93000"/>
              </a:schemeClr>
            </a:gs>
            <a:gs pos="60000">
              <a:schemeClr val="dk1">
                <a:tint val="92000"/>
              </a:schemeClr>
            </a:gs>
            <a:gs pos="75000">
              <a:schemeClr val="dk1">
                <a:tint val="83000"/>
                <a:satMod val="108000"/>
              </a:schemeClr>
            </a:gs>
            <a:gs pos="100000">
              <a:schemeClr val="dk1"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101500">
            <a:schemeClr val="dk1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dk1"/>
          </a:contourClr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Физическая культура и спорт– 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35,0</a:t>
          </a:r>
          <a:endParaRPr lang="ru-RU" sz="14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746891"/>
        <a:ext cx="4248472" cy="6100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4E34E475-91EE-4ABE-9FD4-6E5C6233A3E8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87F2FD51-B59A-41B7-ABA7-C87DDE123B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89351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2FD51-B59A-41B7-ABA7-C87DDE123BD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2FD51-B59A-41B7-ABA7-C87DDE123BD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2FD51-B59A-41B7-ABA7-C87DDE123BD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2FD51-B59A-41B7-ABA7-C87DDE123BD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Data" Target="../diagrams/data2.xml"/><Relationship Id="rId7" Type="http://schemas.openxmlformats.org/officeDocument/2006/relationships/diagramData" Target="../diagrams/data3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microsoft.com/office/2007/relationships/diagramDrawing" Target="../diagrams/drawing2.xml"/><Relationship Id="rId5" Type="http://schemas.openxmlformats.org/officeDocument/2006/relationships/diagramQuickStyle" Target="../diagrams/quickStyle2.xml"/><Relationship Id="rId10" Type="http://schemas.openxmlformats.org/officeDocument/2006/relationships/diagramColors" Target="../diagrams/colors3.xml"/><Relationship Id="rId4" Type="http://schemas.openxmlformats.org/officeDocument/2006/relationships/diagramLayout" Target="../diagrams/layout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60648"/>
            <a:ext cx="7900796" cy="4811426"/>
          </a:xfrm>
        </p:spPr>
        <p:txBody>
          <a:bodyPr>
            <a:normAutofit fontScale="90000"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 </a:t>
            </a:r>
            <a:r>
              <a:rPr lang="ru-RU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Бюджета Калининского сельского поселения РЕМОНТНЕНСКОГО района на 2018-2020 годы</a:t>
            </a:r>
            <a:endParaRPr lang="ru-RU" b="1" dirty="0">
              <a:ln/>
              <a:solidFill>
                <a:schemeClr val="accent5">
                  <a:tint val="50000"/>
                  <a:satMod val="1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4581128"/>
            <a:ext cx="7772400" cy="136815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sz="2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подготовлен сектором экономики и финансов администрации 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Калининского</a:t>
            </a:r>
            <a:r>
              <a:rPr lang="ru-RU" sz="2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сельского поселения</a:t>
            </a:r>
            <a:endParaRPr lang="ru-RU" sz="26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571480"/>
            <a:ext cx="9001156" cy="1000132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Составление проекта бюджета Калининского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сельского поселения основывается на: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endParaRPr lang="ru-RU" sz="31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2205385018"/>
              </p:ext>
            </p:extLst>
          </p:nvPr>
        </p:nvGraphicFramePr>
        <p:xfrm>
          <a:off x="539552" y="692696"/>
          <a:ext cx="8429684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28604"/>
            <a:ext cx="8064896" cy="1571636"/>
          </a:xfrm>
        </p:spPr>
        <p:txBody>
          <a:bodyPr>
            <a:normAutofit/>
          </a:bodyPr>
          <a:lstStyle/>
          <a:p>
            <a:pPr lvl="0"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Основные характеристики  проекта решения Собрания депутатов «О бюджете Калининского  сельского поселения  Ремонтненского района на 2018 год и на плановый период 2018 и 2019 годов»                                                                                   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84335789"/>
              </p:ext>
            </p:extLst>
          </p:nvPr>
        </p:nvGraphicFramePr>
        <p:xfrm>
          <a:off x="539552" y="2060848"/>
          <a:ext cx="8136904" cy="3645019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797159"/>
                <a:gridCol w="1553382"/>
                <a:gridCol w="1467084"/>
                <a:gridCol w="1319279"/>
              </a:tblGrid>
              <a:tr h="41935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935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1. Доходы, всего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10 021,6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996,8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855,5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935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из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них: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935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1 276,3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1 355,7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1 390,9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935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8 745,3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6 641,1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5 464,6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935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2. Расходы, всего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10 021,6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7 996,8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6 855,2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935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 Дефицит (-), профицит (+)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0954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4. Источники финансирования дефицита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463314" cy="1500198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accent1"/>
            </a:solidFill>
          </a:ln>
          <a:effectLst>
            <a:outerShdw blurRad="57150" dist="38100" dir="5400000" algn="ctr" rotWithShape="0">
              <a:schemeClr val="bg1">
                <a:alpha val="48000"/>
              </a:scheme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 параметры  проекта бюджета   Калининского сельского поселения  на  2018 год, </a:t>
            </a:r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  <a:r>
              <a:rPr lang="ru-RU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бюджета                                                 Расходы бюджета</a:t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10 021,6                                                           10 021,6</a:t>
            </a: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12664471"/>
              </p:ext>
            </p:extLst>
          </p:nvPr>
        </p:nvGraphicFramePr>
        <p:xfrm>
          <a:off x="457200" y="1785926"/>
          <a:ext cx="3900486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1664886177"/>
              </p:ext>
            </p:extLst>
          </p:nvPr>
        </p:nvGraphicFramePr>
        <p:xfrm>
          <a:off x="4572000" y="1785926"/>
          <a:ext cx="4248472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Динамика поступлений собственных доходов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2200" i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4827281"/>
              </p:ext>
            </p:extLst>
          </p:nvPr>
        </p:nvGraphicFramePr>
        <p:xfrm>
          <a:off x="457200" y="1600200"/>
          <a:ext cx="8258204" cy="4829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792088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бюджета 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 2018 году,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22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282113373"/>
              </p:ext>
            </p:extLst>
          </p:nvPr>
        </p:nvGraphicFramePr>
        <p:xfrm>
          <a:off x="457200" y="1052736"/>
          <a:ext cx="868680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бюджета в 2018-2020 годах, 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22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579470546"/>
              </p:ext>
            </p:extLst>
          </p:nvPr>
        </p:nvGraphicFramePr>
        <p:xfrm>
          <a:off x="467544" y="1556792"/>
          <a:ext cx="8229600" cy="4400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435280" cy="894382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Расходы бюджета в 2018 году 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10 021,6 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22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82835655"/>
              </p:ext>
            </p:extLst>
          </p:nvPr>
        </p:nvGraphicFramePr>
        <p:xfrm>
          <a:off x="251520" y="1571612"/>
          <a:ext cx="8892480" cy="4881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043890" cy="867524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Расходы бюджета, формируемые в рамках муниципальных программ, 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22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98127918"/>
              </p:ext>
            </p:extLst>
          </p:nvPr>
        </p:nvGraphicFramePr>
        <p:xfrm>
          <a:off x="428596" y="16430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1215</TotalTime>
  <Words>326</Words>
  <Application>Microsoft Office PowerPoint</Application>
  <PresentationFormat>Экран (4:3)</PresentationFormat>
  <Paragraphs>92</Paragraphs>
  <Slides>9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  ПРОЕКТ Бюджета Калининского сельского поселения РЕМОНТНЕНСКОГО района на 2018-2020 годы</vt:lpstr>
      <vt:lpstr>                                                                                                                                                              Составление проекта бюджета Калининского  сельского поселения основывается на:   </vt:lpstr>
      <vt:lpstr>Основные характеристики  проекта решения Собрания депутатов «О бюджете Калининского  сельского поселения  Ремонтненского района на 2018 год и на плановый период 2018 и 2019 годов»                                                                                                                                                                                       тыс. рублей</vt:lpstr>
      <vt:lpstr>Основные  параметры  проекта бюджета   Калининского сельского поселения  на  2018 год, тыс. рублей Доходы бюджета                                                 Расходы бюджета 10 021,6                                                           10 021,6</vt:lpstr>
      <vt:lpstr>Динамика поступлений собственных доходов тыс. рублей</vt:lpstr>
      <vt:lpstr>Структура налоговых и неналоговых доходов бюджета  в 2018 году, тыс. рублей</vt:lpstr>
      <vt:lpstr>Структура налоговых и неналоговых доходов бюджета в 2018-2020 годах, тыс.рублей</vt:lpstr>
      <vt:lpstr>Расходы бюджета в 2018 году  10 021,6 тыс. рублей</vt:lpstr>
      <vt:lpstr>Расходы бюджета, формируемые в рамках муниципальных программ, тыс. рублей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Дубовского района на 2015-2017 годы</dc:title>
  <dc:creator>Пользователь</dc:creator>
  <cp:lastModifiedBy>User</cp:lastModifiedBy>
  <cp:revision>167</cp:revision>
  <dcterms:created xsi:type="dcterms:W3CDTF">2015-02-20T07:51:34Z</dcterms:created>
  <dcterms:modified xsi:type="dcterms:W3CDTF">2018-02-20T15:23:06Z</dcterms:modified>
</cp:coreProperties>
</file>